
<file path=[Content_Types].xml><?xml version="1.0" encoding="utf-8"?>
<Types xmlns="http://schemas.openxmlformats.org/package/2006/content-types">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73"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FUFgv9fEGwWt/mArFB4nRQ==" hashData="j7uoCYUZU42Bo2VWp039FUPHDHR6yqNvJLr8+XhCCCtD+M+kGy09Vd6pf+oVGf7VVhkwa5h31XJ1CIzV1Psbn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1746"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2517775"/>
          </a:xfrm>
        </p:spPr>
        <p:txBody>
          <a:bodyPr/>
          <a:lstStyle/>
          <a:p>
            <a:r>
              <a:rPr lang="en-US"/>
              <a:t>Click to edit Master title style</a:t>
            </a:r>
            <a:endParaRPr lang="en-US" dirty="0"/>
          </a:p>
        </p:txBody>
      </p:sp>
      <p:sp>
        <p:nvSpPr>
          <p:cNvPr id="4" name="Rectangle 4"/>
          <p:cNvSpPr>
            <a:spLocks noGrp="1" noChangeArrowheads="1"/>
          </p:cNvSpPr>
          <p:nvPr>
            <p:ph type="dt" sz="half" idx="10"/>
          </p:nvPr>
        </p:nvSpPr>
        <p:spPr>
          <a:ln/>
        </p:spPr>
        <p:txBody>
          <a:bodyPr/>
          <a:lstStyle>
            <a:lvl1pPr>
              <a:defRPr/>
            </a:lvl1pPr>
          </a:lstStyle>
          <a:p>
            <a:fld id="{5E9E6FD5-B30F-40A6-99AB-3483C185B4BD}" type="datetimeFigureOut">
              <a:rPr lang="en-US" smtClean="0"/>
              <a:t>4/30/2021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278378E-C263-4D0E-A0D7-D30255E8B74A}" type="slidenum">
              <a:rPr lang="en-US" smtClean="0"/>
              <a:t>‹#›</a:t>
            </a:fld>
            <a:endParaRPr lang="en-US"/>
          </a:p>
        </p:txBody>
      </p:sp>
    </p:spTree>
    <p:extLst>
      <p:ext uri="{BB962C8B-B14F-4D97-AF65-F5344CB8AC3E}">
        <p14:creationId xmlns:p14="http://schemas.microsoft.com/office/powerpoint/2010/main" val="2463763333"/>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14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Rectangle 4"/>
          <p:cNvSpPr>
            <a:spLocks noGrp="1" noChangeArrowheads="1"/>
          </p:cNvSpPr>
          <p:nvPr>
            <p:ph type="dt" sz="half" idx="10"/>
          </p:nvPr>
        </p:nvSpPr>
        <p:spPr>
          <a:ln/>
        </p:spPr>
        <p:txBody>
          <a:bodyPr/>
          <a:lstStyle>
            <a:lvl1pPr>
              <a:defRPr/>
            </a:lvl1pPr>
          </a:lstStyle>
          <a:p>
            <a:fld id="{5E9E6FD5-B30F-40A6-99AB-3483C185B4BD}" type="datetimeFigureOut">
              <a:rPr lang="en-US" smtClean="0"/>
              <a:t>4/30/2021</a:t>
            </a:fld>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Slide Number Placeholder 3"/>
          <p:cNvSpPr>
            <a:spLocks noGrp="1"/>
          </p:cNvSpPr>
          <p:nvPr>
            <p:ph type="sldNum" sz="quarter" idx="12"/>
          </p:nvPr>
        </p:nvSpPr>
        <p:spPr>
          <a:ln/>
        </p:spPr>
        <p:txBody>
          <a:bodyPr/>
          <a:lstStyle>
            <a:lvl1pPr>
              <a:defRPr/>
            </a:lvl1pPr>
          </a:lstStyle>
          <a:p>
            <a:fld id="{6278378E-C263-4D0E-A0D7-D30255E8B74A}" type="slidenum">
              <a:rPr lang="en-US" smtClean="0"/>
              <a:t>‹#›</a:t>
            </a:fld>
            <a:endParaRPr lang="en-US"/>
          </a:p>
        </p:txBody>
      </p:sp>
    </p:spTree>
    <p:extLst>
      <p:ext uri="{BB962C8B-B14F-4D97-AF65-F5344CB8AC3E}">
        <p14:creationId xmlns:p14="http://schemas.microsoft.com/office/powerpoint/2010/main" val="3489589013"/>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fld id="{5E9E6FD5-B30F-40A6-99AB-3483C185B4BD}" type="datetimeFigureOut">
              <a:rPr lang="en-US" smtClean="0"/>
              <a:t>4/30/2021</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Slide Number Placeholder 3"/>
          <p:cNvSpPr>
            <a:spLocks noGrp="1"/>
          </p:cNvSpPr>
          <p:nvPr>
            <p:ph type="sldNum" sz="quarter" idx="12"/>
          </p:nvPr>
        </p:nvSpPr>
        <p:spPr>
          <a:ln/>
        </p:spPr>
        <p:txBody>
          <a:bodyPr/>
          <a:lstStyle>
            <a:lvl1pPr>
              <a:defRPr/>
            </a:lvl1pPr>
          </a:lstStyle>
          <a:p>
            <a:fld id="{6278378E-C263-4D0E-A0D7-D30255E8B74A}" type="slidenum">
              <a:rPr lang="en-US" smtClean="0"/>
              <a:t>‹#›</a:t>
            </a:fld>
            <a:endParaRPr lang="en-US"/>
          </a:p>
        </p:txBody>
      </p:sp>
    </p:spTree>
    <p:extLst>
      <p:ext uri="{BB962C8B-B14F-4D97-AF65-F5344CB8AC3E}">
        <p14:creationId xmlns:p14="http://schemas.microsoft.com/office/powerpoint/2010/main" val="62164885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smtClean="0"/>
            </a:lvl1pPr>
          </a:lstStyle>
          <a:p>
            <a:fld id="{5E9E6FD5-B30F-40A6-99AB-3483C185B4BD}" type="datetimeFigureOut">
              <a:rPr lang="en-US" smtClean="0"/>
              <a:t>4/30/2021</a:t>
            </a:fld>
            <a:endParaRPr lang="en-US"/>
          </a:p>
        </p:txBody>
      </p:sp>
      <p:sp>
        <p:nvSpPr>
          <p:cNvPr id="3" name="Rectangle 5"/>
          <p:cNvSpPr>
            <a:spLocks noGrp="1" noChangeArrowheads="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6934200" y="6245225"/>
            <a:ext cx="2133600" cy="476250"/>
          </a:xfrm>
        </p:spPr>
        <p:txBody>
          <a:bodyPr/>
          <a:lstStyle>
            <a:lvl1pPr>
              <a:defRPr/>
            </a:lvl1pPr>
          </a:lstStyle>
          <a:p>
            <a:fld id="{6278378E-C263-4D0E-A0D7-D30255E8B74A}" type="slidenum">
              <a:rPr lang="en-US" smtClean="0"/>
              <a:t>‹#›</a:t>
            </a:fld>
            <a:endParaRPr lang="en-US"/>
          </a:p>
        </p:txBody>
      </p:sp>
    </p:spTree>
    <p:extLst>
      <p:ext uri="{BB962C8B-B14F-4D97-AF65-F5344CB8AC3E}">
        <p14:creationId xmlns:p14="http://schemas.microsoft.com/office/powerpoint/2010/main" val="2646957629"/>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E9E6FD5-B30F-40A6-99AB-3483C185B4BD}" type="datetimeFigureOut">
              <a:rPr lang="en-US" smtClean="0"/>
              <a:t>4/30/2021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278378E-C263-4D0E-A0D7-D30255E8B74A}" type="slidenum">
              <a:rPr lang="en-US" smtClean="0"/>
              <a:t>‹#›</a:t>
            </a:fld>
            <a:endParaRPr lang="en-US"/>
          </a:p>
        </p:txBody>
      </p:sp>
    </p:spTree>
    <p:extLst>
      <p:ext uri="{BB962C8B-B14F-4D97-AF65-F5344CB8AC3E}">
        <p14:creationId xmlns:p14="http://schemas.microsoft.com/office/powerpoint/2010/main" val="232791001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5E9E6FD5-B30F-40A6-99AB-3483C185B4BD}" type="datetimeFigureOut">
              <a:rPr lang="en-US" smtClean="0"/>
              <a:t>4/30/2021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278378E-C263-4D0E-A0D7-D30255E8B74A}" type="slidenum">
              <a:rPr lang="en-US" smtClean="0"/>
              <a:t>‹#›</a:t>
            </a:fld>
            <a:endParaRPr lang="en-US"/>
          </a:p>
        </p:txBody>
      </p:sp>
    </p:spTree>
    <p:extLst>
      <p:ext uri="{BB962C8B-B14F-4D97-AF65-F5344CB8AC3E}">
        <p14:creationId xmlns:p14="http://schemas.microsoft.com/office/powerpoint/2010/main" val="2738864976"/>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5E9E6FD5-B30F-40A6-99AB-3483C185B4BD}" type="datetimeFigureOut">
              <a:rPr lang="en-US" smtClean="0"/>
              <a:t>4/30/2021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278378E-C263-4D0E-A0D7-D30255E8B74A}" type="slidenum">
              <a:rPr lang="en-US" smtClean="0"/>
              <a:t>‹#›</a:t>
            </a:fld>
            <a:endParaRPr lang="en-US"/>
          </a:p>
        </p:txBody>
      </p:sp>
    </p:spTree>
    <p:extLst>
      <p:ext uri="{BB962C8B-B14F-4D97-AF65-F5344CB8AC3E}">
        <p14:creationId xmlns:p14="http://schemas.microsoft.com/office/powerpoint/2010/main" val="3404731402"/>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5E9E6FD5-B30F-40A6-99AB-3483C185B4BD}" type="datetimeFigureOut">
              <a:rPr lang="en-US" smtClean="0"/>
              <a:t>4/30/2021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278378E-C263-4D0E-A0D7-D30255E8B74A}" type="slidenum">
              <a:rPr lang="en-US" smtClean="0"/>
              <a:t>‹#›</a:t>
            </a:fld>
            <a:endParaRPr lang="en-US"/>
          </a:p>
        </p:txBody>
      </p:sp>
    </p:spTree>
    <p:extLst>
      <p:ext uri="{BB962C8B-B14F-4D97-AF65-F5344CB8AC3E}">
        <p14:creationId xmlns:p14="http://schemas.microsoft.com/office/powerpoint/2010/main" val="2979588430"/>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5E9E6FD5-B30F-40A6-99AB-3483C185B4BD}" type="datetimeFigureOut">
              <a:rPr lang="en-US" smtClean="0"/>
              <a:t>4/30/2021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278378E-C263-4D0E-A0D7-D30255E8B74A}" type="slidenum">
              <a:rPr lang="en-US" smtClean="0"/>
              <a:t>‹#›</a:t>
            </a:fld>
            <a:endParaRPr lang="en-US"/>
          </a:p>
        </p:txBody>
      </p:sp>
    </p:spTree>
    <p:extLst>
      <p:ext uri="{BB962C8B-B14F-4D97-AF65-F5344CB8AC3E}">
        <p14:creationId xmlns:p14="http://schemas.microsoft.com/office/powerpoint/2010/main" val="1060081881"/>
      </p:ext>
    </p:extLst>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5E9E6FD5-B30F-40A6-99AB-3483C185B4BD}" type="datetimeFigureOut">
              <a:rPr lang="en-US" smtClean="0"/>
              <a:t>4/30/2021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278378E-C263-4D0E-A0D7-D30255E8B74A}" type="slidenum">
              <a:rPr lang="en-US" smtClean="0"/>
              <a:t>‹#›</a:t>
            </a:fld>
            <a:endParaRPr lang="en-US"/>
          </a:p>
        </p:txBody>
      </p:sp>
    </p:spTree>
    <p:extLst>
      <p:ext uri="{BB962C8B-B14F-4D97-AF65-F5344CB8AC3E}">
        <p14:creationId xmlns:p14="http://schemas.microsoft.com/office/powerpoint/2010/main" val="4043168147"/>
      </p:ext>
    </p:extLst>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9E6FD5-B30F-40A6-99AB-3483C185B4BD}" type="datetimeFigureOut">
              <a:rPr lang="en-US" smtClean="0"/>
              <a:t>4/30/2021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8378E-C263-4D0E-A0D7-D30255E8B74A}" type="slidenum">
              <a:rPr lang="en-US" smtClean="0"/>
              <a:t>‹#›</a:t>
            </a:fld>
            <a:endParaRPr lang="en-US"/>
          </a:p>
        </p:txBody>
      </p:sp>
    </p:spTree>
    <p:extLst>
      <p:ext uri="{BB962C8B-B14F-4D97-AF65-F5344CB8AC3E}">
        <p14:creationId xmlns:p14="http://schemas.microsoft.com/office/powerpoint/2010/main" val="123449989"/>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ormAutofit/>
          </a:bodyPr>
          <a:lstStyle>
            <a:lvl1pPr marL="0">
              <a:defRPr sz="2800" b="0"/>
            </a:lvl1pPr>
            <a:lvl2pPr>
              <a:defRPr sz="2800" b="0"/>
            </a:lvl2pPr>
            <a:lvl3pPr>
              <a:defRPr sz="2800" b="0"/>
            </a:lvl3pPr>
            <a:lvl4pPr marL="1371600" indent="-342900">
              <a:buSzPct val="75000"/>
              <a:buFont typeface="Wingdings" panose="05000000000000000000" pitchFamily="2" charset="2"/>
              <a:buChar char="§"/>
              <a:defRPr sz="2800" b="0"/>
            </a:lvl4pPr>
            <a:lvl5pPr>
              <a:defRPr sz="28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10"/>
          </p:nvPr>
        </p:nvSpPr>
        <p:spPr/>
        <p:txBody>
          <a:bodyPr/>
          <a:lstStyle>
            <a:lvl1pPr>
              <a:defRPr/>
            </a:lvl1pPr>
          </a:lstStyle>
          <a:p>
            <a:endParaRPr lang="en-US"/>
          </a:p>
        </p:txBody>
      </p:sp>
      <p:sp>
        <p:nvSpPr>
          <p:cNvPr id="5" name="Slide Number Placeholder 3"/>
          <p:cNvSpPr>
            <a:spLocks noGrp="1"/>
          </p:cNvSpPr>
          <p:nvPr>
            <p:ph type="sldNum" sz="quarter" idx="12"/>
          </p:nvPr>
        </p:nvSpPr>
        <p:spPr>
          <a:xfrm>
            <a:off x="6553200" y="6245225"/>
            <a:ext cx="2133600" cy="476250"/>
          </a:xfrm>
          <a:ln/>
        </p:spPr>
        <p:txBody>
          <a:bodyPr/>
          <a:lstStyle>
            <a:lvl1pPr>
              <a:defRPr/>
            </a:lvl1pPr>
          </a:lstStyle>
          <a:p>
            <a:fld id="{6278378E-C263-4D0E-A0D7-D30255E8B74A}" type="slidenum">
              <a:rPr lang="en-US" smtClean="0"/>
              <a:t>‹#›</a:t>
            </a:fld>
            <a:endParaRPr lang="en-US"/>
          </a:p>
        </p:txBody>
      </p:sp>
    </p:spTree>
    <p:extLst>
      <p:ext uri="{BB962C8B-B14F-4D97-AF65-F5344CB8AC3E}">
        <p14:creationId xmlns:p14="http://schemas.microsoft.com/office/powerpoint/2010/main" val="4105054198"/>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5E9E6FD5-B30F-40A6-99AB-3483C185B4BD}" type="datetimeFigureOut">
              <a:rPr lang="en-US" smtClean="0"/>
              <a:t>4/30/2021</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Slide Number Placeholder 3"/>
          <p:cNvSpPr>
            <a:spLocks noGrp="1"/>
          </p:cNvSpPr>
          <p:nvPr>
            <p:ph type="sldNum" sz="quarter" idx="12"/>
          </p:nvPr>
        </p:nvSpPr>
        <p:spPr>
          <a:ln/>
        </p:spPr>
        <p:txBody>
          <a:bodyPr/>
          <a:lstStyle>
            <a:lvl1pPr>
              <a:defRPr/>
            </a:lvl1pPr>
          </a:lstStyle>
          <a:p>
            <a:fld id="{6278378E-C263-4D0E-A0D7-D30255E8B74A}" type="slidenum">
              <a:rPr lang="en-US" smtClean="0"/>
              <a:t>‹#›</a:t>
            </a:fld>
            <a:endParaRPr lang="en-US"/>
          </a:p>
        </p:txBody>
      </p:sp>
    </p:spTree>
    <p:extLst>
      <p:ext uri="{BB962C8B-B14F-4D97-AF65-F5344CB8AC3E}">
        <p14:creationId xmlns:p14="http://schemas.microsoft.com/office/powerpoint/2010/main" val="2539929249"/>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lumn (Pic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5E9E6FD5-B30F-40A6-99AB-3483C185B4BD}" type="datetimeFigureOut">
              <a:rPr lang="en-US" smtClean="0"/>
              <a:t>4/30/2021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278378E-C263-4D0E-A0D7-D30255E8B74A}" type="slidenum">
              <a:rPr lang="en-US" smtClean="0"/>
              <a:t>‹#›</a:t>
            </a:fld>
            <a:endParaRPr lang="en-US"/>
          </a:p>
        </p:txBody>
      </p:sp>
      <p:sp>
        <p:nvSpPr>
          <p:cNvPr id="4" name="Content Placeholder 3"/>
          <p:cNvSpPr>
            <a:spLocks noGrp="1"/>
          </p:cNvSpPr>
          <p:nvPr>
            <p:ph sz="quarter" idx="13"/>
          </p:nvPr>
        </p:nvSpPr>
        <p:spPr>
          <a:xfrm>
            <a:off x="457200"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49262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0624296"/>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lumn (Pic R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5E9E6FD5-B30F-40A6-99AB-3483C185B4BD}" type="datetimeFigureOut">
              <a:rPr lang="en-US" smtClean="0"/>
              <a:t>4/30/2021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278378E-C263-4D0E-A0D7-D30255E8B74A}" type="slidenum">
              <a:rPr lang="en-US" smtClean="0"/>
              <a:t>‹#›</a:t>
            </a:fld>
            <a:endParaRPr lang="en-US"/>
          </a:p>
        </p:txBody>
      </p:sp>
      <p:sp>
        <p:nvSpPr>
          <p:cNvPr id="9" name="Content Placeholder 3"/>
          <p:cNvSpPr>
            <a:spLocks noGrp="1"/>
          </p:cNvSpPr>
          <p:nvPr>
            <p:ph sz="quarter" idx="13"/>
          </p:nvPr>
        </p:nvSpPr>
        <p:spPr>
          <a:xfrm>
            <a:off x="457200"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01" y="1153077"/>
            <a:ext cx="4114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3568834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One Column: Image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5E9E6FD5-B30F-40A6-99AB-3483C185B4BD}" type="datetimeFigureOut">
              <a:rPr lang="en-US" smtClean="0"/>
              <a:t>4/30/2021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278378E-C263-4D0E-A0D7-D30255E8B74A}" type="slidenum">
              <a:rPr lang="en-US" smtClean="0"/>
              <a:t>‹#›</a:t>
            </a:fld>
            <a:endParaRPr lang="en-US"/>
          </a:p>
        </p:txBody>
      </p:sp>
      <p:sp>
        <p:nvSpPr>
          <p:cNvPr id="9" name="Content Placeholder 3"/>
          <p:cNvSpPr>
            <a:spLocks noGrp="1"/>
          </p:cNvSpPr>
          <p:nvPr>
            <p:ph sz="quarter" idx="13"/>
          </p:nvPr>
        </p:nvSpPr>
        <p:spPr>
          <a:xfrm>
            <a:off x="457200" y="1153078"/>
            <a:ext cx="8229600" cy="22759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3472070"/>
            <a:ext cx="8229600" cy="223285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50108477"/>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One Column TopBottom Top Sma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5E9E6FD5-B30F-40A6-99AB-3483C185B4BD}" type="datetimeFigureOut">
              <a:rPr lang="en-US" smtClean="0"/>
              <a:t>4/30/2021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278378E-C263-4D0E-A0D7-D30255E8B74A}" type="slidenum">
              <a:rPr lang="en-US" smtClean="0"/>
              <a:t>‹#›</a:t>
            </a:fld>
            <a:endParaRPr lang="en-US"/>
          </a:p>
        </p:txBody>
      </p:sp>
      <p:sp>
        <p:nvSpPr>
          <p:cNvPr id="9" name="Content Placeholder 3"/>
          <p:cNvSpPr>
            <a:spLocks noGrp="1"/>
          </p:cNvSpPr>
          <p:nvPr>
            <p:ph sz="quarter" idx="13"/>
          </p:nvPr>
        </p:nvSpPr>
        <p:spPr>
          <a:xfrm>
            <a:off x="457200" y="1153078"/>
            <a:ext cx="8229600" cy="88275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457201" y="2057400"/>
            <a:ext cx="8229600" cy="36475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8442322"/>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5E9E6FD5-B30F-40A6-99AB-3483C185B4BD}" type="datetimeFigureOut">
              <a:rPr lang="en-US" smtClean="0"/>
              <a:t>4/30/2021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278378E-C263-4D0E-A0D7-D30255E8B74A}" type="slidenum">
              <a:rPr lang="en-US" smtClean="0"/>
              <a:t>‹#›</a:t>
            </a:fld>
            <a:endParaRPr lang="en-US"/>
          </a:p>
        </p:txBody>
      </p:sp>
      <p:sp>
        <p:nvSpPr>
          <p:cNvPr id="4" name="Content Placeholder 3"/>
          <p:cNvSpPr>
            <a:spLocks noGrp="1"/>
          </p:cNvSpPr>
          <p:nvPr>
            <p:ph sz="quarter" idx="13"/>
          </p:nvPr>
        </p:nvSpPr>
        <p:spPr>
          <a:xfrm>
            <a:off x="457201" y="1153077"/>
            <a:ext cx="13716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1905001" y="1153077"/>
            <a:ext cx="6781800" cy="456192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8446088"/>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wo Column Small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Rectangle 4"/>
          <p:cNvSpPr>
            <a:spLocks noGrp="1" noChangeArrowheads="1"/>
          </p:cNvSpPr>
          <p:nvPr>
            <p:ph type="dt" sz="half" idx="10"/>
          </p:nvPr>
        </p:nvSpPr>
        <p:spPr>
          <a:ln/>
        </p:spPr>
        <p:txBody>
          <a:bodyPr/>
          <a:lstStyle>
            <a:lvl1pPr>
              <a:defRPr/>
            </a:lvl1pPr>
          </a:lstStyle>
          <a:p>
            <a:fld id="{5E9E6FD5-B30F-40A6-99AB-3483C185B4BD}" type="datetimeFigureOut">
              <a:rPr lang="en-US" smtClean="0"/>
              <a:t>4/30/2021</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Slide Number Placeholder 3"/>
          <p:cNvSpPr>
            <a:spLocks noGrp="1"/>
          </p:cNvSpPr>
          <p:nvPr>
            <p:ph type="sldNum" sz="quarter" idx="12"/>
          </p:nvPr>
        </p:nvSpPr>
        <p:spPr>
          <a:ln/>
        </p:spPr>
        <p:txBody>
          <a:bodyPr/>
          <a:lstStyle>
            <a:lvl1pPr>
              <a:defRPr/>
            </a:lvl1pPr>
          </a:lstStyle>
          <a:p>
            <a:fld id="{6278378E-C263-4D0E-A0D7-D30255E8B74A}" type="slidenum">
              <a:rPr lang="en-US" smtClean="0"/>
              <a:t>‹#›</a:t>
            </a:fld>
            <a:endParaRPr lang="en-US"/>
          </a:p>
        </p:txBody>
      </p:sp>
      <p:sp>
        <p:nvSpPr>
          <p:cNvPr id="4" name="Content Placeholder 3"/>
          <p:cNvSpPr>
            <a:spLocks noGrp="1"/>
          </p:cNvSpPr>
          <p:nvPr>
            <p:ph sz="quarter" idx="13"/>
          </p:nvPr>
        </p:nvSpPr>
        <p:spPr>
          <a:xfrm>
            <a:off x="457201" y="1153078"/>
            <a:ext cx="5943598" cy="455184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3"/>
          <p:cNvSpPr>
            <a:spLocks noGrp="1"/>
          </p:cNvSpPr>
          <p:nvPr>
            <p:ph sz="quarter" idx="14"/>
          </p:nvPr>
        </p:nvSpPr>
        <p:spPr>
          <a:xfrm>
            <a:off x="6400799" y="1153077"/>
            <a:ext cx="2286001" cy="45518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7509067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7" descr="FEMA Visual Templat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198437"/>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457200" y="1068388"/>
            <a:ext cx="8229600" cy="464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sz="1400" b="0" smtClean="0">
                <a:latin typeface="+mn-lt"/>
                <a:cs typeface="+mn-cs"/>
              </a:defRPr>
            </a:lvl1pPr>
          </a:lstStyle>
          <a:p>
            <a:fld id="{5E9E6FD5-B30F-40A6-99AB-3483C185B4BD}" type="datetimeFigureOut">
              <a:rPr lang="en-US" smtClean="0"/>
              <a:t>4/30/2021</a:t>
            </a:fld>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b="0">
                <a:latin typeface="+mn-lt"/>
                <a:cs typeface="+mn-cs"/>
              </a:defRPr>
            </a:lvl1pPr>
          </a:lstStyle>
          <a:p>
            <a:endParaRPr lang="en-US"/>
          </a:p>
        </p:txBody>
      </p:sp>
      <p:cxnSp>
        <p:nvCxnSpPr>
          <p:cNvPr id="8" name="Straight Connector 7"/>
          <p:cNvCxnSpPr/>
          <p:nvPr/>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fontAlgn="auto">
              <a:spcBef>
                <a:spcPts val="0"/>
              </a:spcBef>
              <a:spcAft>
                <a:spcPts val="0"/>
              </a:spcAft>
              <a:defRPr sz="1600" b="0" i="0" baseline="0" smtClean="0">
                <a:solidFill>
                  <a:srgbClr val="F4F8FE"/>
                </a:solidFill>
                <a:latin typeface="+mn-lt"/>
                <a:cs typeface="+mn-cs"/>
              </a:defRPr>
            </a:lvl1pPr>
          </a:lstStyle>
          <a:p>
            <a:fld id="{6278378E-C263-4D0E-A0D7-D30255E8B74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wipe dir="r"/>
  </p:transition>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0" indent="0" algn="l" rtl="0" eaLnBrk="1" fontAlgn="base" hangingPunct="1">
        <a:spcBef>
          <a:spcPct val="20000"/>
        </a:spcBef>
        <a:spcAft>
          <a:spcPct val="0"/>
        </a:spcAft>
        <a:buNone/>
        <a:tabLst>
          <a:tab pos="401638" algn="l"/>
        </a:tabLst>
        <a:defRPr sz="2800" b="0" baseline="0">
          <a:solidFill>
            <a:srgbClr val="000066"/>
          </a:solidFill>
          <a:latin typeface="+mn-lt"/>
          <a:ea typeface="+mn-ea"/>
          <a:cs typeface="+mn-cs"/>
        </a:defRPr>
      </a:lvl1pPr>
      <a:lvl2pPr marL="457200" indent="-342900" algn="l" rtl="0" eaLnBrk="1" fontAlgn="base" hangingPunct="1">
        <a:spcBef>
          <a:spcPct val="20000"/>
        </a:spcBef>
        <a:spcAft>
          <a:spcPct val="0"/>
        </a:spcAft>
        <a:buFont typeface="Arial" panose="020B0604020202020204" pitchFamily="34" charset="0"/>
        <a:buChar char="•"/>
        <a:tabLst>
          <a:tab pos="401638" algn="l"/>
        </a:tabLst>
        <a:defRPr sz="2800" b="0" baseline="0">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0" baseline="0">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training.fema.gov/emiweb/is/icsresource/assets/hspd-5.pdf" TargetMode="External"/><Relationship Id="rId2" Type="http://schemas.openxmlformats.org/officeDocument/2006/relationships/hyperlink" Target="https://www.fema.gov/national-incident-management-system" TargetMode="External"/><Relationship Id="rId1" Type="http://schemas.openxmlformats.org/officeDocument/2006/relationships/slideLayout" Target="../slideLayouts/slideLayout2.xml"/><Relationship Id="rId4" Type="http://schemas.openxmlformats.org/officeDocument/2006/relationships/hyperlink" Target="http://www.dhs.gov/presidential-policy-directive-8-national-preparedness"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Curso de bienvenida </a:t>
            </a:r>
          </a:p>
        </p:txBody>
      </p:sp>
      <p:sp>
        <p:nvSpPr>
          <p:cNvPr id="12" name="Slide Number Placeholder 11">
            <a:extLst>
              <a:ext uri="{FF2B5EF4-FFF2-40B4-BE49-F238E27FC236}">
                <a16:creationId xmlns:a16="http://schemas.microsoft.com/office/drawing/2014/main" id="{B5A746CC-42CE-4169-9415-9CFD3DCCEDB1}"/>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1</a:t>
            </a:fld>
            <a:endParaRPr lang="en-US"/>
          </a:p>
        </p:txBody>
      </p:sp>
      <p:sp>
        <p:nvSpPr>
          <p:cNvPr id="3" name="Content Placeholder 2">
            <a:extLst>
              <a:ext uri="{FF2B5EF4-FFF2-40B4-BE49-F238E27FC236}">
                <a16:creationId xmlns:a16="http://schemas.microsoft.com/office/drawing/2014/main" id="{32DB3EB1-DD00-482A-8AE0-37D2D1F6B539}"/>
              </a:ext>
            </a:extLst>
          </p:cNvPr>
          <p:cNvSpPr>
            <a:spLocks noGrp="1"/>
          </p:cNvSpPr>
          <p:nvPr>
            <p:ph sz="quarter" idx="13"/>
          </p:nvPr>
        </p:nvSpPr>
        <p:spPr/>
        <p:txBody>
          <a:bodyPr>
            <a:normAutofit lnSpcReduction="10000"/>
          </a:bodyPr>
          <a:lstStyle/>
          <a:p>
            <a:pPr fontAlgn="auto">
              <a:spcBef>
                <a:spcPct val="100000"/>
              </a:spcBef>
              <a:spcAft>
                <a:spcPts val="0"/>
              </a:spcAft>
              <a:buSzPct val="99000"/>
              <a:tabLst/>
            </a:pPr>
            <a:r>
              <a:rPr lang="es-ES" sz="1200" kern="1200" dirty="0">
                <a:sym typeface="Arial"/>
              </a:rPr>
              <a:t>El Instituto de Administración de Emergencias desarrolló el Sistema de Comando de Incidentes Básico IS-200.c para Respuesta Inicial, curso ICS 200 en colaboración con: </a:t>
            </a:r>
          </a:p>
          <a:p>
            <a:pPr marL="254000" lvl="1" indent="-254000" fontAlgn="auto">
              <a:spcBef>
                <a:spcPct val="100000"/>
              </a:spcBef>
              <a:spcAft>
                <a:spcPts val="0"/>
              </a:spcAft>
              <a:buSzPct val="99000"/>
              <a:buFont typeface="Arial"/>
              <a:buChar char="•"/>
              <a:tabLst/>
            </a:pPr>
            <a:r>
              <a:rPr lang="es-ES" sz="1200" kern="1200" dirty="0">
                <a:ea typeface="+mn-ea"/>
                <a:sym typeface="Arial"/>
              </a:rPr>
              <a:t>Grupo Coordinador Nacional de Incendios Forestales (NWCG)</a:t>
            </a:r>
          </a:p>
          <a:p>
            <a:pPr marL="254000" lvl="1" indent="-254000" fontAlgn="auto">
              <a:spcBef>
                <a:spcPct val="100000"/>
              </a:spcBef>
              <a:spcAft>
                <a:spcPts val="0"/>
              </a:spcAft>
              <a:buSzPct val="99000"/>
              <a:buFont typeface="Arial"/>
              <a:buChar char="•"/>
              <a:tabLst/>
            </a:pPr>
            <a:r>
              <a:rPr lang="es-ES" sz="1200" kern="1200" dirty="0">
                <a:ea typeface="+mn-ea"/>
                <a:sym typeface="Arial"/>
              </a:rPr>
              <a:t>NOSOTROS. Departamento de Agricultura (USDA) </a:t>
            </a:r>
          </a:p>
          <a:p>
            <a:pPr marL="254000" lvl="1" indent="-254000" fontAlgn="auto">
              <a:spcBef>
                <a:spcPct val="100000"/>
              </a:spcBef>
              <a:spcAft>
                <a:spcPts val="0"/>
              </a:spcAft>
              <a:buSzPct val="99000"/>
              <a:buFont typeface="Arial"/>
              <a:buChar char="•"/>
              <a:tabLst/>
            </a:pPr>
            <a:r>
              <a:rPr lang="es-ES" sz="1200" kern="1200" dirty="0">
                <a:ea typeface="+mn-ea"/>
                <a:sym typeface="Arial"/>
              </a:rPr>
              <a:t>NOSOTROS. Subdivisión de Programas Nacionales de Incendios de la Administración de</a:t>
            </a:r>
          </a:p>
          <a:p>
            <a:pPr marL="254000" lvl="1" indent="-254000" fontAlgn="auto">
              <a:spcBef>
                <a:spcPct val="100000"/>
              </a:spcBef>
              <a:spcAft>
                <a:spcPts val="0"/>
              </a:spcAft>
              <a:buSzPct val="99000"/>
              <a:buFont typeface="Arial"/>
              <a:buChar char="•"/>
              <a:tabLst/>
            </a:pPr>
            <a:r>
              <a:rPr lang="es-ES" sz="1200" kern="1200" dirty="0">
                <a:ea typeface="+mn-ea"/>
                <a:sym typeface="Arial"/>
              </a:rPr>
              <a:t>Incendios Guardia Costera de los Estados Unidos (USCG)</a:t>
            </a:r>
          </a:p>
          <a:p>
            <a:pPr fontAlgn="auto">
              <a:spcBef>
                <a:spcPct val="100000"/>
              </a:spcBef>
              <a:spcAft>
                <a:spcPts val="0"/>
              </a:spcAft>
              <a:buSzPct val="99000"/>
              <a:tabLst/>
            </a:pPr>
            <a:r>
              <a:rPr lang="es-ES" sz="1200" kern="1200" dirty="0">
                <a:sym typeface="Arial"/>
              </a:rPr>
              <a:t>IS-200.c sigue las pautas de NIMS y cumple con los requisitos de Capacitación de Línea de Base del Sistema Nacional de Gestión de Incidentes (NIMS) para ICS 200. </a:t>
            </a:r>
          </a:p>
          <a:p>
            <a:pPr fontAlgn="auto">
              <a:spcBef>
                <a:spcPct val="100000"/>
              </a:spcBef>
              <a:spcAft>
                <a:spcPts val="0"/>
              </a:spcAft>
              <a:buSzPct val="99000"/>
              <a:tabLst/>
            </a:pPr>
            <a:r>
              <a:rPr lang="es-ES" sz="1200" kern="1200" dirty="0">
                <a:sym typeface="Arial"/>
              </a:rPr>
              <a:t>Este curso es parte de la serie de cursos de ICS diseñados para cumplir con el requisito de ICS de NIMS de todo peligro, para el personal operativo. Las descripciones y detalles sobre los otros cursos de ICS de la serie se pueden encontrar en nuestro sitio web: http://training.fema.gov. </a:t>
            </a:r>
            <a:endParaRPr lang="en-US" sz="1200" dirty="0"/>
          </a:p>
        </p:txBody>
      </p:sp>
      <p:pic>
        <p:nvPicPr>
          <p:cNvPr id="11" name="Content Placeholder 10" descr="Image of the United States with logos of Federal Emergency Management Agency, US Department of Agriculture, National Wildfire Coordinating Group, US Coast Guard, US Fire Administration.">
            <a:extLst>
              <a:ext uri="{FF2B5EF4-FFF2-40B4-BE49-F238E27FC236}">
                <a16:creationId xmlns:a16="http://schemas.microsoft.com/office/drawing/2014/main" id="{9AC0CD65-2BCA-4111-9A68-8F9F68514BD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638" y="1957572"/>
            <a:ext cx="3809524" cy="2952381"/>
          </a:xfrm>
          <a:prstGeom prst="rect">
            <a:avLst/>
          </a:prstGeom>
        </p:spPr>
      </p:pic>
    </p:spTree>
    <p:extLst>
      <p:ext uri="{BB962C8B-B14F-4D97-AF65-F5344CB8AC3E}">
        <p14:creationId xmlns:p14="http://schemas.microsoft.com/office/powerpoint/2010/main" val="3319207986"/>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Componentes principales de NIMS </a:t>
            </a:r>
          </a:p>
        </p:txBody>
      </p:sp>
      <p:sp>
        <p:nvSpPr>
          <p:cNvPr id="3" name="Content Placeholder 2">
            <a:extLst>
              <a:ext uri="{FF2B5EF4-FFF2-40B4-BE49-F238E27FC236}">
                <a16:creationId xmlns:a16="http://schemas.microsoft.com/office/drawing/2014/main" id="{950AA0C5-830D-4AD0-BA57-C25BD099460B}"/>
              </a:ext>
            </a:extLst>
          </p:cNvPr>
          <p:cNvSpPr>
            <a:spLocks noGrp="1"/>
          </p:cNvSpPr>
          <p:nvPr>
            <p:ph sz="quarter" idx="13"/>
          </p:nvPr>
        </p:nvSpPr>
        <p:spPr/>
        <p:txBody>
          <a:bodyPr>
            <a:normAutofit fontScale="70000" lnSpcReduction="20000"/>
          </a:bodyPr>
          <a:lstStyle/>
          <a:p>
            <a:pPr fontAlgn="auto">
              <a:spcBef>
                <a:spcPct val="100000"/>
              </a:spcBef>
              <a:spcAft>
                <a:spcPts val="0"/>
              </a:spcAft>
              <a:buSzPct val="99000"/>
              <a:tabLst/>
            </a:pPr>
            <a:r>
              <a:rPr lang="es-ES" kern="1200">
                <a:sym typeface="Arial"/>
              </a:rPr>
              <a:t>Las jurisdicciones y organizaciones involucradas en la gestión de incidentes varían en sus autoridades, estructuras de gestión, capacidades y protocolos de comunicación, y muchos otros factores. </a:t>
            </a:r>
          </a:p>
          <a:p>
            <a:pPr fontAlgn="auto">
              <a:spcBef>
                <a:spcPct val="100000"/>
              </a:spcBef>
              <a:spcAft>
                <a:spcPts val="0"/>
              </a:spcAft>
              <a:buSzPct val="99000"/>
              <a:tabLst/>
            </a:pPr>
            <a:r>
              <a:rPr lang="es-ES" kern="1200">
                <a:sym typeface="Arial"/>
              </a:rPr>
              <a:t>Los componentes principales de NIMS proporcionan un marco común para integrar estas capacidades diversas y lograr objetivos comunes. </a:t>
            </a:r>
          </a:p>
          <a:p>
            <a:pPr fontAlgn="auto">
              <a:spcBef>
                <a:spcPct val="100000"/>
              </a:spcBef>
              <a:spcAft>
                <a:spcPts val="0"/>
              </a:spcAft>
              <a:buSzPct val="99000"/>
              <a:tabLst/>
            </a:pPr>
            <a:r>
              <a:rPr lang="es-ES" kern="1200">
                <a:sym typeface="Arial"/>
              </a:rPr>
              <a:t>La aplicación de los tres componentes es vital para la implementación exitosa de NIMS</a:t>
            </a:r>
            <a:endParaRPr lang="en-US"/>
          </a:p>
        </p:txBody>
      </p:sp>
      <p:pic>
        <p:nvPicPr>
          <p:cNvPr id="8" name="Content Placeholder 7" descr="Block diagram with National Incident Management System, Third Edition October 2017, U.S. Department of Homeland Security Seal, Federal Emergency Management Agency (FEMA) cover at the top. Bottom boxes labeled Resource Management, Command and Coordination, and Communications and Information Management.">
            <a:extLst>
              <a:ext uri="{FF2B5EF4-FFF2-40B4-BE49-F238E27FC236}">
                <a16:creationId xmlns:a16="http://schemas.microsoft.com/office/drawing/2014/main" id="{85765A00-A371-4A4D-B03D-CAC56AC2F313}"/>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724638" y="2100429"/>
            <a:ext cx="3809524" cy="2666667"/>
          </a:xfrm>
          <a:prstGeom prst="rect">
            <a:avLst/>
          </a:prstGeom>
        </p:spPr>
      </p:pic>
      <p:sp>
        <p:nvSpPr>
          <p:cNvPr id="9" name="Slide Number Placeholder 8">
            <a:extLst>
              <a:ext uri="{FF2B5EF4-FFF2-40B4-BE49-F238E27FC236}">
                <a16:creationId xmlns:a16="http://schemas.microsoft.com/office/drawing/2014/main" id="{60F88A7E-889D-43BA-B92B-6B31F4A4CBAD}"/>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10</a:t>
            </a:fld>
            <a:endParaRPr lang="en-US"/>
          </a:p>
        </p:txBody>
      </p:sp>
    </p:spTree>
    <p:extLst>
      <p:ext uri="{BB962C8B-B14F-4D97-AF65-F5344CB8AC3E}">
        <p14:creationId xmlns:p14="http://schemas.microsoft.com/office/powerpoint/2010/main" val="3384432771"/>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CE895-C471-4C61-BF07-3ED94AA96160}"/>
              </a:ext>
            </a:extLst>
          </p:cNvPr>
          <p:cNvSpPr>
            <a:spLocks noGrp="1"/>
          </p:cNvSpPr>
          <p:nvPr>
            <p:ph type="title"/>
          </p:nvPr>
        </p:nvSpPr>
        <p:spPr/>
        <p:txBody>
          <a:bodyPr/>
          <a:lstStyle/>
          <a:p>
            <a:r>
              <a:rPr lang="es-ES" sz="3200" dirty="0">
                <a:latin typeface="Arial"/>
                <a:sym typeface="Arial"/>
              </a:rPr>
              <a:t>Características de la gestión de NIMS: Descripción general</a:t>
            </a:r>
            <a:endParaRPr lang="en-US" sz="3200" dirty="0"/>
          </a:p>
        </p:txBody>
      </p:sp>
      <p:pic>
        <p:nvPicPr>
          <p:cNvPr id="6" name="8CBB205241532414FD8B1308002AE565">
            <a:hlinkClick r:id="" action="ppaction://media"/>
            <a:extLst>
              <a:ext uri="{FF2B5EF4-FFF2-40B4-BE49-F238E27FC236}">
                <a16:creationId xmlns:a16="http://schemas.microsoft.com/office/drawing/2014/main" id="{1D22564A-B432-4D06-B033-487483FAAB1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06438" y="1068388"/>
            <a:ext cx="7731125" cy="4646612"/>
          </a:xfrm>
        </p:spPr>
      </p:pic>
    </p:spTree>
    <p:extLst>
      <p:ext uri="{BB962C8B-B14F-4D97-AF65-F5344CB8AC3E}">
        <p14:creationId xmlns:p14="http://schemas.microsoft.com/office/powerpoint/2010/main" val="322793968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9397"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046715-92C8-4996-BF55-30F1A613A412}"/>
              </a:ext>
            </a:extLst>
          </p:cNvPr>
          <p:cNvSpPr>
            <a:spLocks noGrp="1"/>
          </p:cNvSpPr>
          <p:nvPr>
            <p:ph type="title"/>
          </p:nvPr>
        </p:nvSpPr>
        <p:spPr/>
        <p:txBody>
          <a:bodyPr/>
          <a:lstStyle/>
          <a:p>
            <a:pPr>
              <a:buSzPct val="99000"/>
            </a:pPr>
            <a:r>
              <a:rPr lang="es-ES" sz="2000" dirty="0">
                <a:latin typeface="Arial"/>
                <a:sym typeface="Arial"/>
              </a:rPr>
              <a:t>Complete los espacios en blanco a continuación con Cadena de comando, Comando unificado o Unidad de comando. </a:t>
            </a:r>
            <a:endParaRPr lang="en-US" sz="2000" dirty="0"/>
          </a:p>
        </p:txBody>
      </p:sp>
      <p:sp>
        <p:nvSpPr>
          <p:cNvPr id="8" name="Slide Number Placeholder 7">
            <a:extLst>
              <a:ext uri="{FF2B5EF4-FFF2-40B4-BE49-F238E27FC236}">
                <a16:creationId xmlns:a16="http://schemas.microsoft.com/office/drawing/2014/main" id="{54FA7FBC-7370-4439-A4B6-50DAE187C15E}"/>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12</a:t>
            </a:fld>
            <a:endParaRPr lang="en-US"/>
          </a:p>
        </p:txBody>
      </p:sp>
      <p:pic>
        <p:nvPicPr>
          <p:cNvPr id="7" name="Content Placeholder 6" descr="Discussion Question">
            <a:extLst>
              <a:ext uri="{FF2B5EF4-FFF2-40B4-BE49-F238E27FC236}">
                <a16:creationId xmlns:a16="http://schemas.microsoft.com/office/drawing/2014/main" id="{135E1934-58E2-4A1D-8CA1-D4EEB75388D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B95DC6C5-3927-4653-A4F8-C79291EADBF1}"/>
              </a:ext>
            </a:extLst>
          </p:cNvPr>
          <p:cNvSpPr>
            <a:spLocks noGrp="1"/>
          </p:cNvSpPr>
          <p:nvPr>
            <p:ph sz="quarter" idx="14"/>
          </p:nvPr>
        </p:nvSpPr>
        <p:spPr/>
        <p:txBody>
          <a:bodyPr>
            <a:normAutofit fontScale="85000" lnSpcReduction="20000"/>
          </a:bodyPr>
          <a:lstStyle/>
          <a:p>
            <a:pPr lvl="0">
              <a:spcBef>
                <a:spcPct val="100000"/>
              </a:spcBef>
              <a:buClrTx/>
            </a:pPr>
            <a:r>
              <a:rPr lang="es-ES" dirty="0">
                <a:sym typeface="Arial"/>
              </a:rPr>
              <a:t>1. ______________ significa que cada individuo tiene un supervisor designado a quien informa en el lugar del incidente.  </a:t>
            </a:r>
          </a:p>
          <a:p>
            <a:pPr lvl="0">
              <a:spcBef>
                <a:spcPct val="100000"/>
              </a:spcBef>
              <a:buClrTx/>
            </a:pPr>
            <a:r>
              <a:rPr lang="es-ES" dirty="0">
                <a:sym typeface="Arial"/>
              </a:rPr>
              <a:t>2. _______________ permite que las agencias con diferentes autoridades legales, geográficas y funcionales y responsabilidades trabajen juntas de manera efectiva sin afectar la autoridad, responsabilidad o responsabilidad individual de la agencia.  </a:t>
            </a:r>
          </a:p>
          <a:p>
            <a:pPr lvl="0">
              <a:spcBef>
                <a:spcPct val="100000"/>
              </a:spcBef>
              <a:buClrTx/>
            </a:pPr>
            <a:r>
              <a:rPr lang="es-ES" dirty="0">
                <a:sym typeface="Arial"/>
              </a:rPr>
              <a:t>3. ___________ se refiere a la línea de autoridad ordenada dentro de los rangos de la organización de gestión de incidentes.</a:t>
            </a:r>
            <a:endParaRPr lang="en-US" dirty="0"/>
          </a:p>
        </p:txBody>
      </p:sp>
    </p:spTree>
    <p:extLst>
      <p:ext uri="{BB962C8B-B14F-4D97-AF65-F5344CB8AC3E}">
        <p14:creationId xmlns:p14="http://schemas.microsoft.com/office/powerpoint/2010/main" val="1266328967"/>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5BC918E-BFC2-4E9C-9E8D-F88A26816A6A}"/>
              </a:ext>
            </a:extLst>
          </p:cNvPr>
          <p:cNvSpPr>
            <a:spLocks noGrp="1"/>
          </p:cNvSpPr>
          <p:nvPr>
            <p:ph type="title"/>
          </p:nvPr>
        </p:nvSpPr>
        <p:spPr/>
        <p:txBody>
          <a:bodyPr/>
          <a:lstStyle/>
          <a:p>
            <a:pPr>
              <a:buSzPct val="99000"/>
            </a:pPr>
            <a:r>
              <a:rPr lang="es-ES" sz="1800" dirty="0">
                <a:latin typeface="Arial"/>
                <a:sym typeface="Arial"/>
              </a:rPr>
              <a:t>La función de comando debe establecerse claramente desde el comienzo de un incidente. Cuando el comando se transfiere, el proceso debe incluir: </a:t>
            </a:r>
            <a:br>
              <a:rPr lang="es-ES" sz="1800" dirty="0">
                <a:latin typeface="Arial"/>
                <a:sym typeface="Arial"/>
              </a:rPr>
            </a:br>
            <a:endParaRPr lang="en-US" sz="1800" dirty="0"/>
          </a:p>
        </p:txBody>
      </p:sp>
      <p:sp>
        <p:nvSpPr>
          <p:cNvPr id="8" name="Slide Number Placeholder 7">
            <a:extLst>
              <a:ext uri="{FF2B5EF4-FFF2-40B4-BE49-F238E27FC236}">
                <a16:creationId xmlns:a16="http://schemas.microsoft.com/office/drawing/2014/main" id="{5A13AD68-4820-42B1-ADFF-A1229C006082}"/>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13</a:t>
            </a:fld>
            <a:endParaRPr lang="en-US"/>
          </a:p>
        </p:txBody>
      </p:sp>
      <p:pic>
        <p:nvPicPr>
          <p:cNvPr id="7" name="Content Placeholder 6" descr="Discussion Question">
            <a:extLst>
              <a:ext uri="{FF2B5EF4-FFF2-40B4-BE49-F238E27FC236}">
                <a16:creationId xmlns:a16="http://schemas.microsoft.com/office/drawing/2014/main" id="{6F53B1CB-1F40-4543-85EC-0F2DA9B1B417}"/>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9" name="Content Placeholder 8">
            <a:extLst>
              <a:ext uri="{FF2B5EF4-FFF2-40B4-BE49-F238E27FC236}">
                <a16:creationId xmlns:a16="http://schemas.microsoft.com/office/drawing/2014/main" id="{F8998BFE-E4ED-4F2B-8828-D3A4C3D627D6}"/>
              </a:ext>
            </a:extLst>
          </p:cNvPr>
          <p:cNvSpPr>
            <a:spLocks noGrp="1"/>
          </p:cNvSpPr>
          <p:nvPr>
            <p:ph sz="quarter" idx="14"/>
          </p:nvPr>
        </p:nvSpPr>
        <p:spPr/>
        <p:txBody>
          <a:bodyPr>
            <a:normAutofit fontScale="77500" lnSpcReduction="20000"/>
          </a:bodyPr>
          <a:lstStyle/>
          <a:p>
            <a:pPr lvl="0">
              <a:spcBef>
                <a:spcPct val="100000"/>
              </a:spcBef>
              <a:buClrTx/>
            </a:pPr>
            <a:r>
              <a:rPr lang="es-ES" dirty="0">
                <a:sym typeface="Arial"/>
              </a:rPr>
              <a:t>1. Una reunión de todo el Comando y del Estado Mayor para comunicar la dirección táctica. </a:t>
            </a:r>
          </a:p>
          <a:p>
            <a:pPr lvl="0">
              <a:spcBef>
                <a:spcPct val="100000"/>
              </a:spcBef>
              <a:buClrTx/>
            </a:pPr>
            <a:r>
              <a:rPr lang="es-ES" dirty="0">
                <a:sym typeface="Arial"/>
              </a:rPr>
              <a:t>2. Una sesión informativa que captura toda la información esencial para continuar con las operaciones seguras y efectivas.</a:t>
            </a:r>
          </a:p>
          <a:p>
            <a:pPr lvl="0">
              <a:spcBef>
                <a:spcPct val="100000"/>
              </a:spcBef>
              <a:buClrTx/>
            </a:pPr>
            <a:r>
              <a:rPr lang="es-ES" dirty="0">
                <a:sym typeface="Arial"/>
              </a:rPr>
              <a:t>3.Una revisión de los objetivos del incidente y el desarrollo de un nuevo Plan de Acción del Incidente.</a:t>
            </a:r>
          </a:p>
          <a:p>
            <a:pPr lvl="0">
              <a:spcBef>
                <a:spcPct val="100000"/>
              </a:spcBef>
              <a:buClrTx/>
            </a:pPr>
            <a:r>
              <a:rPr lang="es-ES" dirty="0">
                <a:sym typeface="Arial"/>
              </a:rPr>
              <a:t>4. Una lista de terminología preferida para funciones de organización, instalaciones de incidentes, descripciones de recursos y títulos de posición</a:t>
            </a:r>
          </a:p>
        </p:txBody>
      </p:sp>
    </p:spTree>
    <p:extLst>
      <p:ext uri="{BB962C8B-B14F-4D97-AF65-F5344CB8AC3E}">
        <p14:creationId xmlns:p14="http://schemas.microsoft.com/office/powerpoint/2010/main" val="644956041"/>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ight Resources' report to the Operations Section Chie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30700" y="3671920"/>
            <a:ext cx="4126984" cy="1980952"/>
          </a:xfrm>
          <a:prstGeom prst="rect">
            <a:avLst/>
          </a:prstGeom>
        </p:spPr>
      </p:pic>
      <p:sp>
        <p:nvSpPr>
          <p:cNvPr id="10" name="Title 9">
            <a:extLst>
              <a:ext uri="{FF2B5EF4-FFF2-40B4-BE49-F238E27FC236}">
                <a16:creationId xmlns:a16="http://schemas.microsoft.com/office/drawing/2014/main" id="{B7D1C873-AFE6-431D-A824-9916725FEED2}"/>
              </a:ext>
            </a:extLst>
          </p:cNvPr>
          <p:cNvSpPr>
            <a:spLocks noGrp="1"/>
          </p:cNvSpPr>
          <p:nvPr>
            <p:ph type="title"/>
          </p:nvPr>
        </p:nvSpPr>
        <p:spPr/>
        <p:txBody>
          <a:bodyPr/>
          <a:lstStyle/>
          <a:p>
            <a:endParaRPr lang="en-US"/>
          </a:p>
        </p:txBody>
      </p:sp>
      <p:sp>
        <p:nvSpPr>
          <p:cNvPr id="9" name="Slide Number Placeholder 8">
            <a:extLst>
              <a:ext uri="{FF2B5EF4-FFF2-40B4-BE49-F238E27FC236}">
                <a16:creationId xmlns:a16="http://schemas.microsoft.com/office/drawing/2014/main" id="{67D7568E-9002-475F-932A-438ED78CA1E6}"/>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14</a:t>
            </a:fld>
            <a:endParaRPr lang="en-US"/>
          </a:p>
        </p:txBody>
      </p:sp>
      <p:pic>
        <p:nvPicPr>
          <p:cNvPr id="8" name="Content Placeholder 7" descr="Discussion Question">
            <a:extLst>
              <a:ext uri="{FF2B5EF4-FFF2-40B4-BE49-F238E27FC236}">
                <a16:creationId xmlns:a16="http://schemas.microsoft.com/office/drawing/2014/main" id="{F6977D6B-9A6E-45E2-BE33-1D6804E3CDDF}"/>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11" name="Content Placeholder 10">
            <a:extLst>
              <a:ext uri="{FF2B5EF4-FFF2-40B4-BE49-F238E27FC236}">
                <a16:creationId xmlns:a16="http://schemas.microsoft.com/office/drawing/2014/main" id="{B8013E28-2AFD-4CEF-A0D3-5E024EAA62E3}"/>
              </a:ext>
            </a:extLst>
          </p:cNvPr>
          <p:cNvSpPr>
            <a:spLocks noGrp="1"/>
          </p:cNvSpPr>
          <p:nvPr>
            <p:ph sz="quarter" idx="14"/>
          </p:nvPr>
        </p:nvSpPr>
        <p:spPr/>
        <p:txBody>
          <a:bodyPr/>
          <a:lstStyle/>
          <a:p>
            <a:pPr lvl="0">
              <a:spcBef>
                <a:spcPct val="100000"/>
              </a:spcBef>
              <a:buClrTx/>
            </a:pPr>
            <a:r>
              <a:rPr lang="es-ES" sz="1800" dirty="0">
                <a:sym typeface="Arial"/>
              </a:rPr>
              <a:t>Instrucciones para el alumno: </a:t>
            </a:r>
            <a:r>
              <a:rPr lang="es-ES" sz="1800" b="1" dirty="0">
                <a:sym typeface="Arial"/>
              </a:rPr>
              <a:t>lea la situación y la pregunta a continuación, luego seleccione su respuesta.</a:t>
            </a:r>
            <a:r>
              <a:rPr lang="es-ES" sz="1800" dirty="0">
                <a:sym typeface="Arial"/>
              </a:rPr>
              <a:t> </a:t>
            </a:r>
          </a:p>
          <a:p>
            <a:pPr lvl="0">
              <a:spcBef>
                <a:spcPct val="100000"/>
              </a:spcBef>
              <a:buClrTx/>
            </a:pPr>
            <a:r>
              <a:rPr lang="es-ES" sz="1800" dirty="0">
                <a:sym typeface="Arial"/>
              </a:rPr>
              <a:t> </a:t>
            </a:r>
            <a:r>
              <a:rPr lang="es-ES" sz="1800" b="1" dirty="0">
                <a:sym typeface="Arial"/>
              </a:rPr>
              <a:t>Escenario</a:t>
            </a:r>
            <a:r>
              <a:rPr lang="es-ES" sz="1800" dirty="0">
                <a:sym typeface="Arial"/>
              </a:rPr>
              <a:t>: Las fuertes lluvias han provocado inundaciones repentinas en todo el municipio. Las acciones de respuesta han comenzado con ocho recursos que informan al Jefe de la Sección de Operaciones (vea el diagrama). ¿Es la situación coherente con la característica de gestión de NIMS del intervalo de control manejable? </a:t>
            </a:r>
          </a:p>
          <a:p>
            <a:pPr lvl="1">
              <a:spcBef>
                <a:spcPct val="50000"/>
              </a:spcBef>
              <a:buSzPts val="2800"/>
              <a:buFont typeface="Arial"/>
              <a:buChar char="•"/>
            </a:pPr>
            <a:r>
              <a:rPr lang="es-ES" sz="1800" dirty="0">
                <a:sym typeface="Arial"/>
              </a:rPr>
              <a:t>Si</a:t>
            </a:r>
          </a:p>
          <a:p>
            <a:pPr lvl="1">
              <a:spcBef>
                <a:spcPct val="50000"/>
              </a:spcBef>
              <a:buSzPts val="2800"/>
              <a:buFont typeface="Arial"/>
              <a:buChar char="•"/>
            </a:pPr>
            <a:r>
              <a:rPr lang="es-ES" sz="1800" dirty="0">
                <a:sym typeface="Arial"/>
              </a:rPr>
              <a:t>No</a:t>
            </a:r>
            <a:endParaRPr lang="en-US" sz="1800" dirty="0"/>
          </a:p>
          <a:p>
            <a:endParaRPr lang="en-US" dirty="0"/>
          </a:p>
        </p:txBody>
      </p:sp>
    </p:spTree>
    <p:extLst>
      <p:ext uri="{BB962C8B-B14F-4D97-AF65-F5344CB8AC3E}">
        <p14:creationId xmlns:p14="http://schemas.microsoft.com/office/powerpoint/2010/main" val="3440974547"/>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5F110F5-E085-42BB-BAEB-5AC65E9D31B1}"/>
              </a:ext>
            </a:extLst>
          </p:cNvPr>
          <p:cNvSpPr>
            <a:spLocks noGrp="1"/>
          </p:cNvSpPr>
          <p:nvPr>
            <p:ph type="title"/>
          </p:nvPr>
        </p:nvSpPr>
        <p:spPr/>
        <p:txBody>
          <a:bodyPr/>
          <a:lstStyle/>
          <a:p>
            <a:endParaRPr lang="en-US"/>
          </a:p>
        </p:txBody>
      </p:sp>
      <p:sp>
        <p:nvSpPr>
          <p:cNvPr id="8" name="Slide Number Placeholder 7">
            <a:extLst>
              <a:ext uri="{FF2B5EF4-FFF2-40B4-BE49-F238E27FC236}">
                <a16:creationId xmlns:a16="http://schemas.microsoft.com/office/drawing/2014/main" id="{8108A2CB-92FC-4664-9815-49BAFE6B139A}"/>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15</a:t>
            </a:fld>
            <a:endParaRPr lang="en-US"/>
          </a:p>
        </p:txBody>
      </p:sp>
      <p:pic>
        <p:nvPicPr>
          <p:cNvPr id="7" name="Content Placeholder 6" descr="Discussion Question">
            <a:extLst>
              <a:ext uri="{FF2B5EF4-FFF2-40B4-BE49-F238E27FC236}">
                <a16:creationId xmlns:a16="http://schemas.microsoft.com/office/drawing/2014/main" id="{BB39071B-57C3-4502-B0E8-FABCD38AE72C}"/>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10" name="Content Placeholder 9">
            <a:extLst>
              <a:ext uri="{FF2B5EF4-FFF2-40B4-BE49-F238E27FC236}">
                <a16:creationId xmlns:a16="http://schemas.microsoft.com/office/drawing/2014/main" id="{94594E1B-9F0C-45A2-A873-38C7D670881A}"/>
              </a:ext>
            </a:extLst>
          </p:cNvPr>
          <p:cNvSpPr>
            <a:spLocks noGrp="1"/>
          </p:cNvSpPr>
          <p:nvPr>
            <p:ph sz="quarter" idx="14"/>
          </p:nvPr>
        </p:nvSpPr>
        <p:spPr/>
        <p:txBody>
          <a:bodyPr>
            <a:normAutofit fontScale="55000" lnSpcReduction="20000"/>
          </a:bodyPr>
          <a:lstStyle/>
          <a:p>
            <a:pPr lvl="0">
              <a:spcBef>
                <a:spcPct val="100000"/>
              </a:spcBef>
              <a:buClrTx/>
            </a:pPr>
            <a:r>
              <a:rPr lang="es-ES" b="1" dirty="0">
                <a:sym typeface="Arial"/>
              </a:rPr>
              <a:t>¿Verdadero o falso? </a:t>
            </a:r>
            <a:endParaRPr lang="es-ES" dirty="0">
              <a:sym typeface="Arial"/>
            </a:endParaRPr>
          </a:p>
          <a:p>
            <a:pPr lvl="0">
              <a:spcBef>
                <a:spcPct val="100000"/>
              </a:spcBef>
              <a:buClrTx/>
            </a:pPr>
            <a:r>
              <a:rPr lang="es-ES" dirty="0">
                <a:sym typeface="Arial"/>
              </a:rPr>
              <a:t>1. Responsabilidad significa que el personal de incidentes se adhiere a los procedimientos de </a:t>
            </a:r>
            <a:r>
              <a:rPr lang="es-ES" dirty="0" err="1">
                <a:sym typeface="Arial"/>
              </a:rPr>
              <a:t>check</a:t>
            </a:r>
            <a:r>
              <a:rPr lang="es-ES" dirty="0">
                <a:sym typeface="Arial"/>
              </a:rPr>
              <a:t>-in / </a:t>
            </a:r>
            <a:r>
              <a:rPr lang="es-ES" dirty="0" err="1">
                <a:sym typeface="Arial"/>
              </a:rPr>
              <a:t>check-out</a:t>
            </a:r>
            <a:r>
              <a:rPr lang="es-ES" dirty="0">
                <a:sym typeface="Arial"/>
              </a:rPr>
              <a:t>, planificación de acciones de incidentes, unidad de comando, seguimiento de recursos y otros principios. </a:t>
            </a:r>
          </a:p>
          <a:p>
            <a:pPr lvl="0">
              <a:spcBef>
                <a:spcPct val="100000"/>
              </a:spcBef>
              <a:buClrTx/>
            </a:pPr>
            <a:r>
              <a:rPr lang="es-ES" b="1" dirty="0">
                <a:sym typeface="Arial"/>
              </a:rPr>
              <a:t>RESPONDER:</a:t>
            </a:r>
            <a:endParaRPr lang="es-ES" dirty="0">
              <a:sym typeface="Arial"/>
            </a:endParaRPr>
          </a:p>
          <a:p>
            <a:pPr lvl="0">
              <a:spcBef>
                <a:spcPct val="100000"/>
              </a:spcBef>
              <a:buClrTx/>
            </a:pPr>
            <a:r>
              <a:rPr lang="es-ES" dirty="0">
                <a:sym typeface="Arial"/>
              </a:rPr>
              <a:t>2. Un Plan de acción de incidentes es un plan oral o escrito que contiene objetivos que abordan tácticas y actividades de apoyo para el período operacional planificado. </a:t>
            </a:r>
          </a:p>
          <a:p>
            <a:pPr lvl="0">
              <a:spcBef>
                <a:spcPct val="100000"/>
              </a:spcBef>
              <a:buClrTx/>
            </a:pPr>
            <a:r>
              <a:rPr lang="es-ES" b="1" dirty="0">
                <a:sym typeface="Arial"/>
              </a:rPr>
              <a:t>RESPONDER: </a:t>
            </a:r>
            <a:endParaRPr lang="es-ES" dirty="0">
              <a:sym typeface="Arial"/>
            </a:endParaRPr>
          </a:p>
          <a:p>
            <a:pPr lvl="0">
              <a:spcBef>
                <a:spcPct val="100000"/>
              </a:spcBef>
              <a:buClrTx/>
            </a:pPr>
            <a:r>
              <a:rPr lang="es-ES" dirty="0">
                <a:sym typeface="Arial"/>
              </a:rPr>
              <a:t>3. En un incidente importante, el personal y el equipo deben enviarse incluso sin ser solicitado. </a:t>
            </a:r>
          </a:p>
          <a:p>
            <a:pPr lvl="0">
              <a:spcBef>
                <a:spcPct val="100000"/>
              </a:spcBef>
              <a:buClrTx/>
            </a:pPr>
            <a:r>
              <a:rPr lang="es-ES" b="1" dirty="0">
                <a:sym typeface="Arial"/>
              </a:rPr>
              <a:t>RESPONDER:</a:t>
            </a:r>
            <a:endParaRPr lang="en-US" dirty="0"/>
          </a:p>
        </p:txBody>
      </p:sp>
    </p:spTree>
    <p:extLst>
      <p:ext uri="{BB962C8B-B14F-4D97-AF65-F5344CB8AC3E}">
        <p14:creationId xmlns:p14="http://schemas.microsoft.com/office/powerpoint/2010/main" val="343824250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B3E2710-143E-48A3-9368-2EF8D55E7382}"/>
              </a:ext>
            </a:extLst>
          </p:cNvPr>
          <p:cNvSpPr>
            <a:spLocks noGrp="1"/>
          </p:cNvSpPr>
          <p:nvPr>
            <p:ph type="title"/>
          </p:nvPr>
        </p:nvSpPr>
        <p:spPr/>
        <p:txBody>
          <a:bodyPr/>
          <a:lstStyle/>
          <a:p>
            <a:endParaRPr lang="en-US"/>
          </a:p>
        </p:txBody>
      </p:sp>
      <p:sp>
        <p:nvSpPr>
          <p:cNvPr id="8" name="Slide Number Placeholder 7">
            <a:extLst>
              <a:ext uri="{FF2B5EF4-FFF2-40B4-BE49-F238E27FC236}">
                <a16:creationId xmlns:a16="http://schemas.microsoft.com/office/drawing/2014/main" id="{FC074530-C165-457B-A93F-F2A8055CE367}"/>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16</a:t>
            </a:fld>
            <a:endParaRPr lang="en-US"/>
          </a:p>
        </p:txBody>
      </p:sp>
      <p:pic>
        <p:nvPicPr>
          <p:cNvPr id="7" name="Content Placeholder 6" descr="Discussion Question">
            <a:extLst>
              <a:ext uri="{FF2B5EF4-FFF2-40B4-BE49-F238E27FC236}">
                <a16:creationId xmlns:a16="http://schemas.microsoft.com/office/drawing/2014/main" id="{5540A9AF-DFFC-49EB-8B13-B78E3E36DF29}"/>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904842" y="3195604"/>
            <a:ext cx="476316" cy="476316"/>
          </a:xfrm>
          <a:prstGeom prst="rect">
            <a:avLst/>
          </a:prstGeom>
        </p:spPr>
      </p:pic>
      <p:sp>
        <p:nvSpPr>
          <p:cNvPr id="10" name="Content Placeholder 9">
            <a:extLst>
              <a:ext uri="{FF2B5EF4-FFF2-40B4-BE49-F238E27FC236}">
                <a16:creationId xmlns:a16="http://schemas.microsoft.com/office/drawing/2014/main" id="{7D0D2B98-20B1-4531-8659-FB51F162E50E}"/>
              </a:ext>
            </a:extLst>
          </p:cNvPr>
          <p:cNvSpPr>
            <a:spLocks noGrp="1"/>
          </p:cNvSpPr>
          <p:nvPr>
            <p:ph sz="quarter" idx="14"/>
          </p:nvPr>
        </p:nvSpPr>
        <p:spPr/>
        <p:txBody>
          <a:bodyPr/>
          <a:lstStyle/>
          <a:p>
            <a:pPr lvl="0">
              <a:spcBef>
                <a:spcPct val="100000"/>
              </a:spcBef>
              <a:buClrTx/>
            </a:pPr>
            <a:r>
              <a:rPr lang="es-ES" sz="1800" b="1" dirty="0">
                <a:sym typeface="Arial"/>
              </a:rPr>
              <a:t>Que </a:t>
            </a:r>
            <a:r>
              <a:rPr lang="es-ES" sz="1800" b="1" dirty="0" err="1">
                <a:sym typeface="Arial"/>
              </a:rPr>
              <a:t>afirmacion</a:t>
            </a:r>
            <a:r>
              <a:rPr lang="es-ES" sz="1800" b="1" dirty="0">
                <a:sym typeface="Arial"/>
              </a:rPr>
              <a:t> es verdadera</a:t>
            </a:r>
            <a:endParaRPr lang="es-ES" sz="1800" dirty="0">
              <a:sym typeface="Arial"/>
            </a:endParaRPr>
          </a:p>
          <a:p>
            <a:pPr lvl="1">
              <a:spcBef>
                <a:spcPct val="50000"/>
              </a:spcBef>
              <a:buSzPct val="100000"/>
              <a:buFont typeface="Arial"/>
              <a:buAutoNum type="arabicPeriod"/>
            </a:pPr>
            <a:r>
              <a:rPr lang="es-ES" sz="1800" dirty="0">
                <a:sym typeface="Arial"/>
              </a:rPr>
              <a:t>La </a:t>
            </a:r>
            <a:r>
              <a:rPr lang="es-ES" sz="1800" dirty="0" err="1">
                <a:sym typeface="Arial"/>
              </a:rPr>
              <a:t>function</a:t>
            </a:r>
            <a:r>
              <a:rPr lang="es-ES" sz="1800" dirty="0">
                <a:sym typeface="Arial"/>
              </a:rPr>
              <a:t> de inteligencia de ICS se limita a la seguridad nacional u otro tipo de </a:t>
            </a:r>
            <a:r>
              <a:rPr lang="es-ES" sz="1800" dirty="0" err="1">
                <a:sym typeface="Arial"/>
              </a:rPr>
              <a:t>informacion</a:t>
            </a:r>
            <a:r>
              <a:rPr lang="es-ES" sz="1800" dirty="0">
                <a:sym typeface="Arial"/>
              </a:rPr>
              <a:t> clasificada</a:t>
            </a:r>
          </a:p>
          <a:p>
            <a:pPr lvl="1">
              <a:spcBef>
                <a:spcPct val="50000"/>
              </a:spcBef>
              <a:buSzPct val="100000"/>
              <a:buFont typeface="Arial"/>
              <a:buAutoNum type="arabicPeriod"/>
            </a:pPr>
            <a:r>
              <a:rPr lang="es-ES" sz="1800" dirty="0">
                <a:sym typeface="Arial"/>
              </a:rPr>
              <a:t>En ICS, la </a:t>
            </a:r>
            <a:r>
              <a:rPr lang="es-ES" sz="1800" dirty="0" err="1">
                <a:sym typeface="Arial"/>
              </a:rPr>
              <a:t>organizacion</a:t>
            </a:r>
            <a:r>
              <a:rPr lang="es-ES" sz="1800" dirty="0">
                <a:sym typeface="Arial"/>
              </a:rPr>
              <a:t> modular significa que el Comandante del incidente debe activar equipos completos e intactos para ocupar las diferentes </a:t>
            </a:r>
            <a:r>
              <a:rPr lang="es-ES" sz="1800" dirty="0" err="1">
                <a:sym typeface="Arial"/>
              </a:rPr>
              <a:t>area</a:t>
            </a:r>
            <a:r>
              <a:rPr lang="es-ES" sz="1800" dirty="0">
                <a:sym typeface="Arial"/>
              </a:rPr>
              <a:t> funcionales</a:t>
            </a:r>
          </a:p>
          <a:p>
            <a:pPr lvl="1">
              <a:spcBef>
                <a:spcPct val="50000"/>
              </a:spcBef>
              <a:buSzPct val="100000"/>
              <a:buFont typeface="Arial"/>
              <a:buAutoNum type="arabicPeriod"/>
            </a:pPr>
            <a:r>
              <a:rPr lang="es-ES" sz="1800" dirty="0">
                <a:sym typeface="Arial"/>
              </a:rPr>
              <a:t>Los recursos incluyen personal, herramientas y equipos disponibles, o potencialmente </a:t>
            </a:r>
            <a:r>
              <a:rPr lang="es-ES" sz="1800" dirty="0" err="1">
                <a:sym typeface="Arial"/>
              </a:rPr>
              <a:t>dispnibles</a:t>
            </a:r>
            <a:r>
              <a:rPr lang="es-ES" sz="1800" dirty="0">
                <a:sym typeface="Arial"/>
              </a:rPr>
              <a:t>, para la </a:t>
            </a:r>
            <a:r>
              <a:rPr lang="es-ES" sz="1800" dirty="0" err="1">
                <a:sym typeface="Arial"/>
              </a:rPr>
              <a:t>asignacion</a:t>
            </a:r>
            <a:r>
              <a:rPr lang="es-ES" sz="1800" dirty="0">
                <a:sym typeface="Arial"/>
              </a:rPr>
              <a:t> de </a:t>
            </a:r>
            <a:r>
              <a:rPr lang="es-ES" sz="1800" dirty="0" err="1">
                <a:sym typeface="Arial"/>
              </a:rPr>
              <a:t>incidents</a:t>
            </a:r>
            <a:r>
              <a:rPr lang="es-ES" sz="1800" dirty="0">
                <a:sym typeface="Arial"/>
              </a:rPr>
              <a:t> </a:t>
            </a:r>
          </a:p>
          <a:p>
            <a:pPr lvl="1">
              <a:spcBef>
                <a:spcPct val="50000"/>
              </a:spcBef>
              <a:buSzPct val="100000"/>
              <a:buFont typeface="Arial"/>
              <a:buAutoNum type="arabicPeriod"/>
            </a:pPr>
            <a:r>
              <a:rPr lang="es-ES" sz="1800" dirty="0">
                <a:sym typeface="Arial"/>
              </a:rPr>
              <a:t>El uso de </a:t>
            </a:r>
            <a:r>
              <a:rPr lang="es-ES" sz="1800" dirty="0" err="1">
                <a:sym typeface="Arial"/>
              </a:rPr>
              <a:t>codigos</a:t>
            </a:r>
            <a:r>
              <a:rPr lang="es-ES" sz="1800" dirty="0">
                <a:sym typeface="Arial"/>
              </a:rPr>
              <a:t> de radio (10 </a:t>
            </a:r>
            <a:r>
              <a:rPr lang="es-ES" sz="1800" dirty="0" err="1">
                <a:sym typeface="Arial"/>
              </a:rPr>
              <a:t>codigos</a:t>
            </a:r>
            <a:r>
              <a:rPr lang="es-ES" sz="1800" dirty="0">
                <a:sym typeface="Arial"/>
              </a:rPr>
              <a:t>) es el medio mas eficiente de </a:t>
            </a:r>
            <a:r>
              <a:rPr lang="es-ES" sz="1800" dirty="0" err="1">
                <a:sym typeface="Arial"/>
              </a:rPr>
              <a:t>comunicacion</a:t>
            </a:r>
            <a:r>
              <a:rPr lang="es-ES" sz="1800" dirty="0">
                <a:sym typeface="Arial"/>
              </a:rPr>
              <a:t> dentro de una </a:t>
            </a:r>
            <a:r>
              <a:rPr lang="es-ES" sz="1800" dirty="0" err="1">
                <a:sym typeface="Arial"/>
              </a:rPr>
              <a:t>organizacion</a:t>
            </a:r>
            <a:r>
              <a:rPr lang="es-ES" sz="1800" dirty="0">
                <a:sym typeface="Arial"/>
              </a:rPr>
              <a:t>. </a:t>
            </a:r>
            <a:endParaRPr lang="en-US" sz="1800" dirty="0"/>
          </a:p>
        </p:txBody>
      </p:sp>
    </p:spTree>
    <p:extLst>
      <p:ext uri="{BB962C8B-B14F-4D97-AF65-F5344CB8AC3E}">
        <p14:creationId xmlns:p14="http://schemas.microsoft.com/office/powerpoint/2010/main" val="62148677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34F92A1-F52E-42C3-9C36-EFB5F316D434}"/>
              </a:ext>
            </a:extLst>
          </p:cNvPr>
          <p:cNvSpPr>
            <a:spLocks noGrp="1"/>
          </p:cNvSpPr>
          <p:nvPr>
            <p:ph idx="1"/>
          </p:nvPr>
        </p:nvSpPr>
        <p:spPr/>
        <p:txBody>
          <a:bodyPr>
            <a:normAutofit fontScale="85000" lnSpcReduction="20000"/>
          </a:bodyPr>
          <a:lstStyle/>
          <a:p>
            <a:pPr fontAlgn="auto">
              <a:spcBef>
                <a:spcPct val="100000"/>
              </a:spcBef>
              <a:spcAft>
                <a:spcPts val="0"/>
              </a:spcAft>
              <a:buSzPct val="99000"/>
              <a:tabLst/>
            </a:pPr>
            <a:r>
              <a:rPr lang="en-US" kern="1200">
                <a:sym typeface="Arial"/>
              </a:rPr>
              <a:t>Para mas informacion, consulte a los siguientes recursos </a:t>
            </a:r>
          </a:p>
          <a:p>
            <a:pPr marL="254000" lvl="1" indent="-254000" fontAlgn="auto">
              <a:spcBef>
                <a:spcPct val="100000"/>
              </a:spcBef>
              <a:spcAft>
                <a:spcPts val="0"/>
              </a:spcAft>
              <a:buSzPct val="99000"/>
              <a:buFont typeface="Arial"/>
              <a:buChar char="•"/>
              <a:tabLst/>
            </a:pPr>
            <a:r>
              <a:rPr lang="en-US" kern="1200">
                <a:ea typeface="+mn-ea"/>
                <a:sym typeface="Arial"/>
              </a:rPr>
              <a:t>Visite este sitio web para revisar la Gestion Nacional de Incidentes (NIMS) - </a:t>
            </a:r>
            <a:r>
              <a:rPr lang="en-US" kern="1200">
                <a:ea typeface="+mn-ea"/>
                <a:sym typeface="Arial"/>
                <a:hlinkClick r:id="rId2">
                  <a:extLst>
                    <a:ext uri="{A12FA001-AC4F-418D-AE19-62706E023703}">
                      <ahyp:hlinkClr xmlns:ahyp="http://schemas.microsoft.com/office/drawing/2018/hyperlinkcolor" val="tx"/>
                    </a:ext>
                  </a:extLst>
                </a:hlinkClick>
              </a:rPr>
              <a:t>https://www.fema.gov/national-incident-management-system</a:t>
            </a:r>
            <a:endParaRPr lang="en-US" kern="1200">
              <a:ea typeface="+mn-ea"/>
              <a:sym typeface="Arial"/>
            </a:endParaRPr>
          </a:p>
          <a:p>
            <a:pPr marL="254000" lvl="1" indent="-254000" fontAlgn="auto">
              <a:spcBef>
                <a:spcPct val="100000"/>
              </a:spcBef>
              <a:spcAft>
                <a:spcPts val="0"/>
              </a:spcAft>
              <a:buSzPct val="99000"/>
              <a:buFont typeface="Arial"/>
              <a:buChar char="•"/>
              <a:tabLst/>
            </a:pPr>
            <a:r>
              <a:rPr lang="en-US" kern="1200">
                <a:ea typeface="+mn-ea"/>
                <a:sym typeface="Arial"/>
              </a:rPr>
              <a:t>Visite este sitio web para revisar HSPD-5 en su totalidad - </a:t>
            </a:r>
            <a:r>
              <a:rPr lang="en-US" kern="1200">
                <a:ea typeface="+mn-ea"/>
                <a:sym typeface="Arial"/>
                <a:hlinkClick r:id="rId3">
                  <a:extLst>
                    <a:ext uri="{A12FA001-AC4F-418D-AE19-62706E023703}">
                      <ahyp:hlinkClr xmlns:ahyp="http://schemas.microsoft.com/office/drawing/2018/hyperlinkcolor" val="tx"/>
                    </a:ext>
                  </a:extLst>
                </a:hlinkClick>
              </a:rPr>
              <a:t>https://training.fema.gov/emiweb/is/icsresource/assets/hspd-5.pdf</a:t>
            </a:r>
            <a:endParaRPr lang="en-US" kern="1200">
              <a:ea typeface="+mn-ea"/>
              <a:sym typeface="Arial"/>
            </a:endParaRPr>
          </a:p>
          <a:p>
            <a:pPr marL="254000" lvl="1" indent="-254000" fontAlgn="auto">
              <a:spcBef>
                <a:spcPct val="100000"/>
              </a:spcBef>
              <a:spcAft>
                <a:spcPts val="0"/>
              </a:spcAft>
              <a:buSzPct val="99000"/>
              <a:buFont typeface="Arial"/>
              <a:buChar char="•"/>
              <a:tabLst/>
            </a:pPr>
            <a:r>
              <a:rPr lang="en-US" kern="1200">
                <a:ea typeface="+mn-ea"/>
                <a:sym typeface="Arial"/>
              </a:rPr>
              <a:t>Visit this website to review PPD-8 in its entirety - </a:t>
            </a:r>
            <a:r>
              <a:rPr lang="en-US" kern="1200">
                <a:sym typeface="Arial"/>
                <a:hlinkClick r:id="rId4">
                  <a:extLst>
                    <a:ext uri="{A12FA001-AC4F-418D-AE19-62706E023703}">
                      <ahyp:hlinkClr xmlns:ahyp="http://schemas.microsoft.com/office/drawing/2018/hyperlinkcolor" val="tx"/>
                    </a:ext>
                  </a:extLst>
                </a:hlinkClick>
              </a:rPr>
              <a:t>https://www.dhs.gov/presidential-policy-directive-8-national-preparedness</a:t>
            </a:r>
            <a:endParaRPr lang="en-US"/>
          </a:p>
        </p:txBody>
      </p:sp>
      <p:sp>
        <p:nvSpPr>
          <p:cNvPr id="5" name="Title 4">
            <a:extLst>
              <a:ext uri="{FF2B5EF4-FFF2-40B4-BE49-F238E27FC236}">
                <a16:creationId xmlns:a16="http://schemas.microsoft.com/office/drawing/2014/main" id="{EB7BFF73-79A9-4BD5-A5FD-D900E7DEF01D}"/>
              </a:ext>
            </a:extLst>
          </p:cNvPr>
          <p:cNvSpPr>
            <a:spLocks noGrp="1"/>
          </p:cNvSpPr>
          <p:nvPr>
            <p:ph type="title"/>
          </p:nvPr>
        </p:nvSpPr>
        <p:spPr/>
        <p:txBody>
          <a:bodyPr/>
          <a:lstStyle/>
          <a:p>
            <a:pPr>
              <a:buSzPct val="99000"/>
            </a:pPr>
            <a:r>
              <a:rPr lang="en-US" dirty="0" err="1"/>
              <a:t>Recursos</a:t>
            </a:r>
            <a:r>
              <a:rPr lang="en-US" dirty="0"/>
              <a:t> </a:t>
            </a:r>
            <a:r>
              <a:rPr lang="en-US" dirty="0" err="1"/>
              <a:t>adicionales</a:t>
            </a:r>
            <a:r>
              <a:rPr lang="en-US" dirty="0"/>
              <a:t> </a:t>
            </a:r>
          </a:p>
        </p:txBody>
      </p:sp>
      <p:sp>
        <p:nvSpPr>
          <p:cNvPr id="6" name="Slide Number Placeholder 5">
            <a:extLst>
              <a:ext uri="{FF2B5EF4-FFF2-40B4-BE49-F238E27FC236}">
                <a16:creationId xmlns:a16="http://schemas.microsoft.com/office/drawing/2014/main" id="{446BF3F7-068A-47F3-85BF-B56F6AB0C317}"/>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17</a:t>
            </a:fld>
            <a:endParaRPr lang="en-US"/>
          </a:p>
        </p:txBody>
      </p:sp>
    </p:spTree>
    <p:extLst>
      <p:ext uri="{BB962C8B-B14F-4D97-AF65-F5344CB8AC3E}">
        <p14:creationId xmlns:p14="http://schemas.microsoft.com/office/powerpoint/2010/main" val="3823078456"/>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Completar la lección </a:t>
            </a:r>
          </a:p>
        </p:txBody>
      </p:sp>
      <p:sp>
        <p:nvSpPr>
          <p:cNvPr id="3" name="Content Placeholder 2">
            <a:extLst>
              <a:ext uri="{FF2B5EF4-FFF2-40B4-BE49-F238E27FC236}">
                <a16:creationId xmlns:a16="http://schemas.microsoft.com/office/drawing/2014/main" id="{9D089E12-B417-415A-9DD5-C1EEA105A19F}"/>
              </a:ext>
            </a:extLst>
          </p:cNvPr>
          <p:cNvSpPr>
            <a:spLocks noGrp="1"/>
          </p:cNvSpPr>
          <p:nvPr>
            <p:ph idx="1"/>
          </p:nvPr>
        </p:nvSpPr>
        <p:spPr/>
        <p:txBody>
          <a:bodyPr/>
          <a:lstStyle/>
          <a:p>
            <a:pPr>
              <a:spcBef>
                <a:spcPct val="100000"/>
              </a:spcBef>
              <a:buSzPct val="99000"/>
            </a:pPr>
            <a:r>
              <a:rPr lang="es-ES" kern="1200">
                <a:sym typeface="Arial"/>
              </a:rPr>
              <a:t>Has completado la lección de resumen del curso. La próxima lección describirá cómo se incorpora ICS dentro del programa general de manejo de emergencias. </a:t>
            </a:r>
            <a:endParaRPr lang="en-US"/>
          </a:p>
        </p:txBody>
      </p:sp>
      <p:sp>
        <p:nvSpPr>
          <p:cNvPr id="6" name="Slide Number Placeholder 5">
            <a:extLst>
              <a:ext uri="{FF2B5EF4-FFF2-40B4-BE49-F238E27FC236}">
                <a16:creationId xmlns:a16="http://schemas.microsoft.com/office/drawing/2014/main" id="{8F638719-D294-440C-968A-C29E506A0023}"/>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18</a:t>
            </a:fld>
            <a:endParaRPr lang="en-US"/>
          </a:p>
        </p:txBody>
      </p:sp>
    </p:spTree>
    <p:extLst>
      <p:ext uri="{BB962C8B-B14F-4D97-AF65-F5344CB8AC3E}">
        <p14:creationId xmlns:p14="http://schemas.microsoft.com/office/powerpoint/2010/main" val="122885761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Objetivos del Curso </a:t>
            </a:r>
          </a:p>
        </p:txBody>
      </p:sp>
      <p:sp>
        <p:nvSpPr>
          <p:cNvPr id="3" name="Content Placeholder 2">
            <a:extLst>
              <a:ext uri="{FF2B5EF4-FFF2-40B4-BE49-F238E27FC236}">
                <a16:creationId xmlns:a16="http://schemas.microsoft.com/office/drawing/2014/main" id="{2F188242-6B7A-45C6-9E18-3F08D6EE17E2}"/>
              </a:ext>
            </a:extLst>
          </p:cNvPr>
          <p:cNvSpPr>
            <a:spLocks noGrp="1"/>
          </p:cNvSpPr>
          <p:nvPr>
            <p:ph idx="1"/>
          </p:nvPr>
        </p:nvSpPr>
        <p:spPr/>
        <p:txBody>
          <a:bodyPr>
            <a:normAutofit fontScale="32500" lnSpcReduction="20000"/>
          </a:bodyPr>
          <a:lstStyle/>
          <a:p>
            <a:pPr fontAlgn="auto">
              <a:spcBef>
                <a:spcPct val="100000"/>
              </a:spcBef>
              <a:buSzPct val="99000"/>
              <a:tabLst/>
            </a:pPr>
            <a:r>
              <a:rPr lang="es-ES" kern="1200">
                <a:sym typeface="Arial"/>
              </a:rPr>
              <a:t>Este curso está diseñado para permitir que el personal opere de manera eficiente durante un incidente o evento dentro del Sistema de Comando de Incidentes (ICS). </a:t>
            </a:r>
          </a:p>
          <a:p>
            <a:pPr fontAlgn="auto">
              <a:spcBef>
                <a:spcPct val="100000"/>
              </a:spcBef>
              <a:buSzPct val="99000"/>
              <a:tabLst/>
            </a:pPr>
            <a:br>
              <a:rPr lang="es-ES" kern="1200">
                <a:sym typeface="Arial"/>
              </a:rPr>
            </a:br>
            <a:r>
              <a:rPr lang="es-ES" kern="1200">
                <a:sym typeface="Arial"/>
              </a:rPr>
              <a:t>Este curso se centra en el manejo de una respuesta inicial a un incidente interno.</a:t>
            </a:r>
            <a:br>
              <a:rPr lang="es-ES" kern="1200">
                <a:sym typeface="Arial"/>
              </a:rPr>
            </a:br>
            <a:endParaRPr lang="es-ES" kern="1200">
              <a:sym typeface="Arial"/>
            </a:endParaRPr>
          </a:p>
          <a:p>
            <a:pPr fontAlgn="auto">
              <a:spcBef>
                <a:spcPct val="100000"/>
              </a:spcBef>
              <a:buSzPct val="99000"/>
              <a:tabLst/>
            </a:pPr>
            <a:r>
              <a:rPr lang="es-ES" b="1" kern="1200">
                <a:sym typeface="Arial"/>
              </a:rPr>
              <a:t>Objetivos generales del curso</a:t>
            </a:r>
            <a:br>
              <a:rPr lang="es-ES" kern="1200">
                <a:sym typeface="Arial"/>
              </a:rPr>
            </a:br>
            <a:endParaRPr lang="es-ES" kern="1200">
              <a:sym typeface="Arial"/>
            </a:endParaRPr>
          </a:p>
          <a:p>
            <a:pPr fontAlgn="auto">
              <a:spcBef>
                <a:spcPct val="100000"/>
              </a:spcBef>
              <a:buSzPct val="99000"/>
              <a:tabLst/>
            </a:pPr>
            <a:r>
              <a:rPr lang="es-ES" kern="1200">
                <a:sym typeface="Arial"/>
              </a:rPr>
              <a:t>Al completar el curso, podrás:</a:t>
            </a:r>
          </a:p>
          <a:p>
            <a:pPr marL="254000" lvl="1" indent="-254000" fontAlgn="auto">
              <a:spcBef>
                <a:spcPct val="100000"/>
              </a:spcBef>
              <a:buSzPct val="99000"/>
              <a:buFont typeface="Arial"/>
              <a:buChar char="•"/>
              <a:tabLst/>
            </a:pPr>
            <a:r>
              <a:rPr lang="es-ES" kern="1200">
                <a:ea typeface="+mn-ea"/>
                <a:sym typeface="Arial"/>
              </a:rPr>
              <a:t>Describir los objetivos del curso y resumir la información básica sobre el Sistema de Comando de Incidentes (ICS) y el Sistema de Manejo de Incidentes Nacionales (NIMS).</a:t>
            </a:r>
          </a:p>
          <a:p>
            <a:pPr marL="254000" lvl="1" indent="-254000" fontAlgn="auto">
              <a:spcBef>
                <a:spcPct val="100000"/>
              </a:spcBef>
              <a:buSzPct val="99000"/>
              <a:buFont typeface="Arial"/>
              <a:buChar char="•"/>
              <a:tabLst/>
            </a:pPr>
            <a:r>
              <a:rPr lang="es-ES" kern="1200">
                <a:ea typeface="+mn-ea"/>
                <a:sym typeface="Arial"/>
              </a:rPr>
              <a:t>Describir cómo se relacionan las características de administración de NIMS con el comando de incidentes y el comando unificado.</a:t>
            </a:r>
          </a:p>
          <a:p>
            <a:pPr marL="254000" lvl="1" indent="-254000" fontAlgn="auto">
              <a:spcBef>
                <a:spcPct val="100000"/>
              </a:spcBef>
              <a:buSzPct val="99000"/>
              <a:buFont typeface="Arial"/>
              <a:buChar char="•"/>
              <a:tabLst/>
            </a:pPr>
            <a:r>
              <a:rPr lang="es-ES" kern="1200">
                <a:ea typeface="+mn-ea"/>
                <a:sym typeface="Arial"/>
              </a:rPr>
              <a:t>Describir el proceso de delegación de autoridad, las autoridades de implementación, la gestión por objetivos y los planes y objetivos de preparación.</a:t>
            </a:r>
          </a:p>
          <a:p>
            <a:pPr marL="254000" lvl="1" indent="-254000" fontAlgn="auto">
              <a:spcBef>
                <a:spcPct val="100000"/>
              </a:spcBef>
              <a:buSzPct val="99000"/>
              <a:buFont typeface="Arial"/>
              <a:buChar char="•"/>
              <a:tabLst/>
            </a:pPr>
            <a:r>
              <a:rPr lang="es-ES" kern="1200">
                <a:ea typeface="+mn-ea"/>
                <a:sym typeface="Arial"/>
              </a:rPr>
              <a:t>Identificar los componentes organizativos de ICS, el personal de comando, el personal general y las herramientas de ICS.</a:t>
            </a:r>
          </a:p>
          <a:p>
            <a:pPr marL="254000" lvl="1" indent="-254000" fontAlgn="auto">
              <a:spcBef>
                <a:spcPct val="100000"/>
              </a:spcBef>
              <a:buSzPct val="99000"/>
              <a:buFont typeface="Arial"/>
              <a:buChar char="•"/>
              <a:tabLst/>
            </a:pPr>
            <a:r>
              <a:rPr lang="es-ES" kern="1200">
                <a:ea typeface="+mn-ea"/>
                <a:sym typeface="Arial"/>
              </a:rPr>
              <a:t>Describir diferentes tipos de reuniones informativas.</a:t>
            </a:r>
          </a:p>
          <a:p>
            <a:pPr marL="254000" lvl="1" indent="-254000" fontAlgn="auto">
              <a:spcBef>
                <a:spcPct val="100000"/>
              </a:spcBef>
              <a:buSzPct val="99000"/>
              <a:buFont typeface="Arial"/>
              <a:buChar char="•"/>
              <a:tabLst/>
            </a:pPr>
            <a:r>
              <a:rPr lang="es-ES" kern="1200">
                <a:ea typeface="+mn-ea"/>
                <a:sym typeface="Arial"/>
              </a:rPr>
              <a:t>Explicar flexibilidad dentro de la estructura organizativa estándar de ICS.</a:t>
            </a:r>
          </a:p>
          <a:p>
            <a:pPr marL="254000" lvl="1" indent="-254000" fontAlgn="auto">
              <a:spcBef>
                <a:spcPct val="100000"/>
              </a:spcBef>
              <a:buSzPct val="99000"/>
              <a:buFont typeface="Arial"/>
              <a:buChar char="•"/>
              <a:tabLst/>
            </a:pPr>
            <a:r>
              <a:rPr lang="es-ES" kern="1200">
                <a:ea typeface="+mn-ea"/>
                <a:sym typeface="Arial"/>
              </a:rPr>
              <a:t>Explicar la transferencia de instrucciones y procedimientos de comando.</a:t>
            </a:r>
          </a:p>
          <a:p>
            <a:pPr marL="254000" lvl="1" indent="-254000" fontAlgn="auto">
              <a:spcBef>
                <a:spcPct val="100000"/>
              </a:spcBef>
              <a:buSzPct val="99000"/>
              <a:buFont typeface="Arial"/>
              <a:buChar char="•"/>
              <a:tabLst/>
            </a:pPr>
            <a:r>
              <a:rPr lang="es-ES" kern="1200">
                <a:ea typeface="+mn-ea"/>
                <a:sym typeface="Arial"/>
              </a:rPr>
              <a:t>Utilizar ICS para gestionar un incidente o evento.</a:t>
            </a:r>
          </a:p>
          <a:p>
            <a:pPr>
              <a:spcBef>
                <a:spcPct val="100000"/>
              </a:spcBef>
              <a:buSzPct val="99000"/>
            </a:pPr>
            <a:br>
              <a:rPr lang="es-ES" kern="1200">
                <a:sym typeface="Arial"/>
              </a:rPr>
            </a:br>
            <a:endParaRPr lang="en-US"/>
          </a:p>
        </p:txBody>
      </p:sp>
      <p:sp>
        <p:nvSpPr>
          <p:cNvPr id="6" name="Slide Number Placeholder 5">
            <a:extLst>
              <a:ext uri="{FF2B5EF4-FFF2-40B4-BE49-F238E27FC236}">
                <a16:creationId xmlns:a16="http://schemas.microsoft.com/office/drawing/2014/main" id="{47E09B60-3CB7-4059-A6EE-FD7528A87D31}"/>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2</a:t>
            </a:fld>
            <a:endParaRPr lang="en-US"/>
          </a:p>
        </p:txBody>
      </p:sp>
    </p:spTree>
    <p:extLst>
      <p:ext uri="{BB962C8B-B14F-4D97-AF65-F5344CB8AC3E}">
        <p14:creationId xmlns:p14="http://schemas.microsoft.com/office/powerpoint/2010/main" val="143357960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Presentaciones de estudiantes </a:t>
            </a:r>
          </a:p>
        </p:txBody>
      </p:sp>
      <p:sp>
        <p:nvSpPr>
          <p:cNvPr id="3" name="Content Placeholder 2">
            <a:extLst>
              <a:ext uri="{FF2B5EF4-FFF2-40B4-BE49-F238E27FC236}">
                <a16:creationId xmlns:a16="http://schemas.microsoft.com/office/drawing/2014/main" id="{EA98F211-861E-4AA8-AD50-98881FAA8F64}"/>
              </a:ext>
            </a:extLst>
          </p:cNvPr>
          <p:cNvSpPr>
            <a:spLocks noGrp="1"/>
          </p:cNvSpPr>
          <p:nvPr>
            <p:ph idx="1"/>
          </p:nvPr>
        </p:nvSpPr>
        <p:spPr/>
        <p:txBody>
          <a:bodyPr/>
          <a:lstStyle/>
          <a:p>
            <a:pPr fontAlgn="auto">
              <a:spcBef>
                <a:spcPct val="100000"/>
              </a:spcBef>
              <a:spcAft>
                <a:spcPts val="0"/>
              </a:spcAft>
              <a:buSzPct val="99000"/>
              <a:tabLst/>
            </a:pPr>
            <a:r>
              <a:rPr lang="es-ES" kern="1200">
                <a:sym typeface="Arial"/>
              </a:rPr>
              <a:t>Preséntese proporcionando:</a:t>
            </a:r>
          </a:p>
          <a:p>
            <a:pPr marL="254000" lvl="1" indent="-254000" fontAlgn="auto">
              <a:spcBef>
                <a:spcPct val="100000"/>
              </a:spcBef>
              <a:spcAft>
                <a:spcPts val="0"/>
              </a:spcAft>
              <a:buSzPct val="99000"/>
              <a:buFont typeface="Arial"/>
              <a:buChar char="•"/>
              <a:tabLst/>
            </a:pPr>
            <a:r>
              <a:rPr lang="es-ES" kern="1200">
                <a:ea typeface="+mn-ea"/>
                <a:sym typeface="Arial"/>
              </a:rPr>
              <a:t>Tu nombre </a:t>
            </a:r>
          </a:p>
          <a:p>
            <a:pPr marL="254000" lvl="1" indent="-254000" fontAlgn="auto">
              <a:spcBef>
                <a:spcPct val="100000"/>
              </a:spcBef>
              <a:spcAft>
                <a:spcPts val="0"/>
              </a:spcAft>
              <a:buSzPct val="99000"/>
              <a:buFont typeface="Arial"/>
              <a:buChar char="•"/>
              <a:tabLst/>
            </a:pPr>
            <a:r>
              <a:rPr lang="es-ES" kern="1200">
                <a:ea typeface="+mn-ea"/>
                <a:sym typeface="Arial"/>
              </a:rPr>
              <a:t>Su puesto de trabajo</a:t>
            </a:r>
          </a:p>
          <a:p>
            <a:pPr marL="254000" lvl="1" indent="-254000" fontAlgn="auto">
              <a:spcBef>
                <a:spcPct val="100000"/>
              </a:spcBef>
              <a:spcAft>
                <a:spcPts val="0"/>
              </a:spcAft>
              <a:buSzPct val="99000"/>
              <a:buFont typeface="Arial"/>
              <a:buChar char="•"/>
              <a:tabLst/>
            </a:pPr>
            <a:r>
              <a:rPr lang="es-ES" kern="1200">
                <a:ea typeface="+mn-ea"/>
                <a:sym typeface="Arial"/>
              </a:rPr>
              <a:t>Una breve descripción de su experiencia general con la respuesta de emergencia o incidente</a:t>
            </a:r>
          </a:p>
          <a:p>
            <a:pPr marL="254000" lvl="1" indent="-254000" fontAlgn="auto">
              <a:spcBef>
                <a:spcPct val="100000"/>
              </a:spcBef>
              <a:spcAft>
                <a:spcPts val="0"/>
              </a:spcAft>
              <a:buSzPct val="99000"/>
              <a:buFont typeface="Arial"/>
              <a:buChar char="•"/>
              <a:tabLst/>
            </a:pPr>
            <a:r>
              <a:rPr lang="es-ES" kern="1200">
                <a:ea typeface="+mn-ea"/>
                <a:sym typeface="Arial"/>
              </a:rPr>
              <a:t>Sus posibles roles en la respuesta a incidents.</a:t>
            </a:r>
            <a:endParaRPr lang="en-US"/>
          </a:p>
        </p:txBody>
      </p:sp>
      <p:sp>
        <p:nvSpPr>
          <p:cNvPr id="6" name="Slide Number Placeholder 5">
            <a:extLst>
              <a:ext uri="{FF2B5EF4-FFF2-40B4-BE49-F238E27FC236}">
                <a16:creationId xmlns:a16="http://schemas.microsoft.com/office/drawing/2014/main" id="{63ED6267-5021-4E80-9616-84D9151C01B5}"/>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3</a:t>
            </a:fld>
            <a:endParaRPr lang="en-US"/>
          </a:p>
        </p:txBody>
      </p:sp>
    </p:spTree>
    <p:extLst>
      <p:ext uri="{BB962C8B-B14F-4D97-AF65-F5344CB8AC3E}">
        <p14:creationId xmlns:p14="http://schemas.microsoft.com/office/powerpoint/2010/main" val="1116137901"/>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Estructura del curso </a:t>
            </a:r>
          </a:p>
        </p:txBody>
      </p:sp>
      <p:sp>
        <p:nvSpPr>
          <p:cNvPr id="3" name="Content Placeholder 2">
            <a:extLst>
              <a:ext uri="{FF2B5EF4-FFF2-40B4-BE49-F238E27FC236}">
                <a16:creationId xmlns:a16="http://schemas.microsoft.com/office/drawing/2014/main" id="{EC171C33-7B06-4981-BE26-8C9CBCD1DC87}"/>
              </a:ext>
            </a:extLst>
          </p:cNvPr>
          <p:cNvSpPr>
            <a:spLocks noGrp="1"/>
          </p:cNvSpPr>
          <p:nvPr>
            <p:ph idx="1"/>
          </p:nvPr>
        </p:nvSpPr>
        <p:spPr/>
        <p:txBody>
          <a:bodyPr>
            <a:normAutofit fontScale="55000" lnSpcReduction="20000"/>
          </a:bodyPr>
          <a:lstStyle/>
          <a:p>
            <a:pPr fontAlgn="auto">
              <a:spcBef>
                <a:spcPct val="100000"/>
              </a:spcBef>
              <a:spcAft>
                <a:spcPts val="0"/>
              </a:spcAft>
              <a:buSzPct val="99000"/>
              <a:tabLst/>
            </a:pPr>
            <a:r>
              <a:rPr lang="es-ES" kern="1200" dirty="0">
                <a:sym typeface="Arial"/>
              </a:rPr>
              <a:t>Este curso está dividido en ocho unidades más el Resumen del curso.</a:t>
            </a:r>
          </a:p>
          <a:p>
            <a:pPr marL="254000" lvl="1" indent="-254000" fontAlgn="auto">
              <a:spcBef>
                <a:spcPct val="100000"/>
              </a:spcBef>
              <a:spcAft>
                <a:spcPts val="0"/>
              </a:spcAft>
              <a:buSzPct val="99000"/>
              <a:buFont typeface="Arial"/>
              <a:buChar char="•"/>
              <a:tabLst/>
            </a:pPr>
            <a:r>
              <a:rPr lang="es-ES" kern="1200" dirty="0">
                <a:ea typeface="+mn-ea"/>
                <a:sym typeface="Arial"/>
              </a:rPr>
              <a:t>Unidad 1: Resumen del curso </a:t>
            </a:r>
          </a:p>
          <a:p>
            <a:pPr marL="254000" lvl="1" indent="-254000" fontAlgn="auto">
              <a:spcBef>
                <a:spcPct val="100000"/>
              </a:spcBef>
              <a:spcAft>
                <a:spcPts val="0"/>
              </a:spcAft>
              <a:buSzPct val="99000"/>
              <a:buFont typeface="Arial"/>
              <a:buChar char="•"/>
              <a:tabLst/>
            </a:pPr>
            <a:r>
              <a:rPr lang="es-ES" kern="1200" dirty="0">
                <a:ea typeface="+mn-ea"/>
                <a:sym typeface="Arial"/>
              </a:rPr>
              <a:t>Unidad 2: Comando de Incidentes y Comando Unificado </a:t>
            </a:r>
          </a:p>
          <a:p>
            <a:pPr marL="254000" lvl="1" indent="-254000" fontAlgn="auto">
              <a:spcBef>
                <a:spcPct val="100000"/>
              </a:spcBef>
              <a:spcAft>
                <a:spcPts val="0"/>
              </a:spcAft>
              <a:buSzPct val="99000"/>
              <a:buFont typeface="Arial"/>
              <a:buChar char="•"/>
              <a:tabLst/>
            </a:pPr>
            <a:r>
              <a:rPr lang="es-ES" kern="1200" dirty="0">
                <a:ea typeface="+mn-ea"/>
                <a:sym typeface="Arial"/>
              </a:rPr>
              <a:t>Unidad 3: Delegación de Autoridad y Gestión por Objetivos.</a:t>
            </a:r>
          </a:p>
          <a:p>
            <a:pPr marL="254000" lvl="1" indent="-254000" fontAlgn="auto">
              <a:spcBef>
                <a:spcPct val="100000"/>
              </a:spcBef>
              <a:spcAft>
                <a:spcPts val="0"/>
              </a:spcAft>
              <a:buSzPct val="99000"/>
              <a:buFont typeface="Arial"/>
              <a:buChar char="•"/>
              <a:tabLst/>
            </a:pPr>
            <a:r>
              <a:rPr lang="es-ES" kern="1200" dirty="0">
                <a:ea typeface="+mn-ea"/>
                <a:sym typeface="Arial"/>
              </a:rPr>
              <a:t>Unidad 4: Áreas funcionales y posiciones.</a:t>
            </a:r>
          </a:p>
          <a:p>
            <a:pPr marL="254000" lvl="1" indent="-254000" fontAlgn="auto">
              <a:spcBef>
                <a:spcPct val="100000"/>
              </a:spcBef>
              <a:spcAft>
                <a:spcPts val="0"/>
              </a:spcAft>
              <a:buSzPct val="99000"/>
              <a:buFont typeface="Arial"/>
              <a:buChar char="•"/>
              <a:tabLst/>
            </a:pPr>
            <a:r>
              <a:rPr lang="es-ES" kern="1200" dirty="0">
                <a:ea typeface="+mn-ea"/>
                <a:sym typeface="Arial"/>
              </a:rPr>
              <a:t>Unidad 5: Informes de incidentes y </a:t>
            </a:r>
            <a:r>
              <a:rPr lang="es-ES" kern="1200" dirty="0" err="1">
                <a:ea typeface="+mn-ea"/>
                <a:sym typeface="Arial"/>
              </a:rPr>
              <a:t>reunions</a:t>
            </a:r>
            <a:endParaRPr lang="es-ES" kern="1200" dirty="0">
              <a:ea typeface="+mn-ea"/>
              <a:sym typeface="Arial"/>
            </a:endParaRPr>
          </a:p>
          <a:p>
            <a:pPr marL="254000" lvl="1" indent="-254000" fontAlgn="auto">
              <a:spcBef>
                <a:spcPct val="100000"/>
              </a:spcBef>
              <a:spcAft>
                <a:spcPts val="0"/>
              </a:spcAft>
              <a:buSzPct val="99000"/>
              <a:buFont typeface="Arial"/>
              <a:buChar char="•"/>
              <a:tabLst/>
            </a:pPr>
            <a:r>
              <a:rPr lang="es-ES" kern="1200" dirty="0">
                <a:ea typeface="+mn-ea"/>
                <a:sym typeface="Arial"/>
              </a:rPr>
              <a:t>Unidad 6: Flexibilidad organizacional</a:t>
            </a:r>
          </a:p>
          <a:p>
            <a:pPr marL="254000" lvl="1" indent="-254000" fontAlgn="auto">
              <a:spcBef>
                <a:spcPct val="100000"/>
              </a:spcBef>
              <a:spcAft>
                <a:spcPts val="0"/>
              </a:spcAft>
              <a:buSzPct val="99000"/>
              <a:buFont typeface="Arial"/>
              <a:buChar char="•"/>
              <a:tabLst/>
            </a:pPr>
            <a:r>
              <a:rPr lang="es-ES" kern="1200" dirty="0">
                <a:ea typeface="+mn-ea"/>
                <a:sym typeface="Arial"/>
              </a:rPr>
              <a:t>Unidad 7: Transferencia de Mando </a:t>
            </a:r>
          </a:p>
          <a:p>
            <a:pPr marL="254000" lvl="1" indent="-254000" fontAlgn="auto">
              <a:spcBef>
                <a:spcPct val="100000"/>
              </a:spcBef>
              <a:spcAft>
                <a:spcPts val="0"/>
              </a:spcAft>
              <a:buSzPct val="99000"/>
              <a:buFont typeface="Arial"/>
              <a:buChar char="•"/>
              <a:tabLst/>
            </a:pPr>
            <a:r>
              <a:rPr lang="es-ES" kern="1200" dirty="0">
                <a:ea typeface="+mn-ea"/>
                <a:sym typeface="Arial"/>
              </a:rPr>
              <a:t>Unidad 8: Actividad de aplicación</a:t>
            </a:r>
          </a:p>
          <a:p>
            <a:pPr marL="254000" lvl="1" indent="-254000" fontAlgn="auto">
              <a:spcBef>
                <a:spcPct val="100000"/>
              </a:spcBef>
              <a:spcAft>
                <a:spcPts val="0"/>
              </a:spcAft>
              <a:buSzPct val="99000"/>
              <a:buFont typeface="Arial"/>
              <a:buChar char="•"/>
              <a:tabLst/>
            </a:pPr>
            <a:r>
              <a:rPr lang="es-ES" kern="1200" dirty="0">
                <a:ea typeface="+mn-ea"/>
                <a:sym typeface="Arial"/>
              </a:rPr>
              <a:t>Unidad 9: Resumen del curso</a:t>
            </a:r>
            <a:endParaRPr lang="en-US" b="1" kern="1200" dirty="0">
              <a:sym typeface="Arial"/>
            </a:endParaRPr>
          </a:p>
        </p:txBody>
      </p:sp>
      <p:sp>
        <p:nvSpPr>
          <p:cNvPr id="12" name="Slide Number Placeholder 11">
            <a:extLst>
              <a:ext uri="{FF2B5EF4-FFF2-40B4-BE49-F238E27FC236}">
                <a16:creationId xmlns:a16="http://schemas.microsoft.com/office/drawing/2014/main" id="{AA348A66-A62A-43AE-BEDA-D75EC8F3ECA1}"/>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4</a:t>
            </a:fld>
            <a:endParaRPr lang="en-US"/>
          </a:p>
        </p:txBody>
      </p:sp>
    </p:spTree>
    <p:extLst>
      <p:ext uri="{BB962C8B-B14F-4D97-AF65-F5344CB8AC3E}">
        <p14:creationId xmlns:p14="http://schemas.microsoft.com/office/powerpoint/2010/main" val="4049728112"/>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Objetivos de la unidad </a:t>
            </a:r>
          </a:p>
        </p:txBody>
      </p:sp>
      <p:sp>
        <p:nvSpPr>
          <p:cNvPr id="3" name="Content Placeholder 2">
            <a:extLst>
              <a:ext uri="{FF2B5EF4-FFF2-40B4-BE49-F238E27FC236}">
                <a16:creationId xmlns:a16="http://schemas.microsoft.com/office/drawing/2014/main" id="{0014A5BA-3767-42DF-9EFB-A08D3F6B4DF5}"/>
              </a:ext>
            </a:extLst>
          </p:cNvPr>
          <p:cNvSpPr>
            <a:spLocks noGrp="1"/>
          </p:cNvSpPr>
          <p:nvPr>
            <p:ph idx="1"/>
          </p:nvPr>
        </p:nvSpPr>
        <p:spPr/>
        <p:txBody>
          <a:bodyPr>
            <a:normAutofit fontScale="92500"/>
          </a:bodyPr>
          <a:lstStyle/>
          <a:p>
            <a:pPr fontAlgn="auto">
              <a:spcBef>
                <a:spcPct val="100000"/>
              </a:spcBef>
              <a:spcAft>
                <a:spcPts val="0"/>
              </a:spcAft>
              <a:buSzPct val="99000"/>
              <a:tabLst/>
            </a:pPr>
            <a:r>
              <a:rPr lang="es-ES" kern="1200">
                <a:sym typeface="Arial"/>
              </a:rPr>
              <a:t>Esta unidad proporciona una descripción general del Sistema de Comando de Incidentes (ICS) y el Sistema Nacional de Gestión de Incidentes (NIMS).</a:t>
            </a:r>
          </a:p>
          <a:p>
            <a:pPr fontAlgn="auto">
              <a:spcBef>
                <a:spcPct val="100000"/>
              </a:spcBef>
              <a:spcAft>
                <a:spcPts val="0"/>
              </a:spcAft>
              <a:buSzPct val="99000"/>
              <a:tabLst/>
            </a:pPr>
            <a:r>
              <a:rPr lang="es-ES" kern="1200">
                <a:sym typeface="Arial"/>
              </a:rPr>
              <a:t>Al final de esta unidad, deberías poder:</a:t>
            </a:r>
          </a:p>
          <a:p>
            <a:pPr marL="254000" lvl="1" indent="-254000" fontAlgn="auto">
              <a:spcBef>
                <a:spcPct val="100000"/>
              </a:spcBef>
              <a:spcAft>
                <a:spcPts val="0"/>
              </a:spcAft>
              <a:buSzPct val="99000"/>
              <a:buFont typeface="Arial"/>
              <a:buChar char="•"/>
              <a:tabLst/>
            </a:pPr>
            <a:r>
              <a:rPr lang="es-ES" kern="1200">
                <a:ea typeface="+mn-ea"/>
                <a:sym typeface="Arial"/>
              </a:rPr>
              <a:t>Describir el Sistema de Comando de Incidentes (ICS).</a:t>
            </a:r>
          </a:p>
          <a:p>
            <a:pPr marL="254000" lvl="1" indent="-254000" fontAlgn="auto">
              <a:spcBef>
                <a:spcPct val="100000"/>
              </a:spcBef>
              <a:spcAft>
                <a:spcPts val="0"/>
              </a:spcAft>
              <a:buSzPct val="99000"/>
              <a:buFont typeface="Arial"/>
              <a:buChar char="•"/>
              <a:tabLst/>
            </a:pPr>
            <a:r>
              <a:rPr lang="es-ES" kern="1200">
                <a:ea typeface="+mn-ea"/>
                <a:sym typeface="Arial"/>
              </a:rPr>
              <a:t>Describir el Sistema Nacional de Gestión de Incidentes (NIMS).</a:t>
            </a:r>
            <a:endParaRPr lang="en-US"/>
          </a:p>
        </p:txBody>
      </p:sp>
      <p:sp>
        <p:nvSpPr>
          <p:cNvPr id="6" name="Slide Number Placeholder 5">
            <a:extLst>
              <a:ext uri="{FF2B5EF4-FFF2-40B4-BE49-F238E27FC236}">
                <a16:creationId xmlns:a16="http://schemas.microsoft.com/office/drawing/2014/main" id="{64C933E3-410A-4FD3-A87C-7F25C2C07614}"/>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5</a:t>
            </a:fld>
            <a:endParaRPr lang="en-US"/>
          </a:p>
        </p:txBody>
      </p:sp>
    </p:spTree>
    <p:extLst>
      <p:ext uri="{BB962C8B-B14F-4D97-AF65-F5344CB8AC3E}">
        <p14:creationId xmlns:p14="http://schemas.microsoft.com/office/powerpoint/2010/main" val="38892187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Sistema de Comando de Incidentes (ICS) </a:t>
            </a:r>
          </a:p>
        </p:txBody>
      </p:sp>
      <p:sp>
        <p:nvSpPr>
          <p:cNvPr id="3" name="Content Placeholder 2">
            <a:extLst>
              <a:ext uri="{FF2B5EF4-FFF2-40B4-BE49-F238E27FC236}">
                <a16:creationId xmlns:a16="http://schemas.microsoft.com/office/drawing/2014/main" id="{F246E21D-6A48-48DF-B53D-D9FC63044B42}"/>
              </a:ext>
            </a:extLst>
          </p:cNvPr>
          <p:cNvSpPr>
            <a:spLocks noGrp="1"/>
          </p:cNvSpPr>
          <p:nvPr>
            <p:ph sz="quarter" idx="13"/>
          </p:nvPr>
        </p:nvSpPr>
        <p:spPr/>
        <p:txBody>
          <a:bodyPr>
            <a:normAutofit fontScale="62500" lnSpcReduction="20000"/>
          </a:bodyPr>
          <a:lstStyle/>
          <a:p>
            <a:pPr fontAlgn="auto">
              <a:spcBef>
                <a:spcPct val="100000"/>
              </a:spcBef>
              <a:buSzPct val="99000"/>
              <a:tabLst/>
            </a:pPr>
            <a:r>
              <a:rPr lang="es-ES" kern="1200">
                <a:sym typeface="Arial"/>
              </a:rPr>
              <a:t>ICS: </a:t>
            </a:r>
          </a:p>
          <a:p>
            <a:pPr marL="254000" lvl="1" indent="-254000" fontAlgn="auto">
              <a:spcBef>
                <a:spcPct val="100000"/>
              </a:spcBef>
              <a:buSzPct val="99000"/>
              <a:buFont typeface="Arial"/>
              <a:buChar char="•"/>
              <a:tabLst/>
            </a:pPr>
            <a:r>
              <a:rPr lang="es-ES" kern="1200">
                <a:ea typeface="+mn-ea"/>
                <a:sym typeface="Arial"/>
              </a:rPr>
              <a:t>Es una herramienta de gestión estandarizada para satisfacer las demandas de situaciones de emergencia o de no emergencia pequeñas o grandes </a:t>
            </a:r>
          </a:p>
          <a:p>
            <a:pPr marL="254000" lvl="1" indent="-254000" fontAlgn="auto">
              <a:spcBef>
                <a:spcPct val="100000"/>
              </a:spcBef>
              <a:buSzPct val="99000"/>
              <a:buFont typeface="Arial"/>
              <a:buChar char="•"/>
              <a:tabLst/>
            </a:pPr>
            <a:r>
              <a:rPr lang="es-ES" kern="1200">
                <a:ea typeface="+mn-ea"/>
                <a:sym typeface="Arial"/>
              </a:rPr>
              <a:t>Representa las "mejores prácticas" y se ha convertido en el estándar para la gestión de emergencias en todo el país. </a:t>
            </a:r>
          </a:p>
          <a:p>
            <a:pPr marL="254000" lvl="1" indent="-254000" fontAlgn="auto">
              <a:spcBef>
                <a:spcPct val="100000"/>
              </a:spcBef>
              <a:buSzPct val="99000"/>
              <a:buFont typeface="Arial"/>
              <a:buChar char="•"/>
              <a:tabLst/>
            </a:pPr>
            <a:r>
              <a:rPr lang="es-ES" kern="1200">
                <a:ea typeface="+mn-ea"/>
                <a:sym typeface="Arial"/>
              </a:rPr>
              <a:t>Puede usarse para eventos planificados, desastres naturales y actos de terrorismo</a:t>
            </a:r>
          </a:p>
          <a:p>
            <a:pPr marL="254000" lvl="1" indent="-254000" fontAlgn="auto">
              <a:spcBef>
                <a:spcPct val="100000"/>
              </a:spcBef>
              <a:buSzPct val="99000"/>
              <a:buFont typeface="Arial"/>
              <a:buChar char="•"/>
              <a:tabLst/>
            </a:pPr>
            <a:r>
              <a:rPr lang="es-ES" kern="1200">
                <a:ea typeface="+mn-ea"/>
                <a:sym typeface="Arial"/>
              </a:rPr>
              <a:t>Es parte del Sistema Nacional de Gestión de Incidentes (NIMS)</a:t>
            </a:r>
          </a:p>
          <a:p>
            <a:pPr>
              <a:spcBef>
                <a:spcPct val="100000"/>
              </a:spcBef>
              <a:buSzPct val="99000"/>
            </a:pPr>
            <a:r>
              <a:rPr lang="es-ES" kern="1200">
                <a:sym typeface="Arial"/>
              </a:rPr>
              <a:t>ICS no es solo un organigrama estandarizado, sino un sistema de gestión completo. </a:t>
            </a:r>
            <a:endParaRPr lang="en-US"/>
          </a:p>
        </p:txBody>
      </p:sp>
      <p:pic>
        <p:nvPicPr>
          <p:cNvPr id="8" name="Content Placeholder 7" descr="Image 1:  Two public health responders sit leaning against a wall to rest.  Image 2:  A group of responders look at papers as they discuss plans">
            <a:extLst>
              <a:ext uri="{FF2B5EF4-FFF2-40B4-BE49-F238E27FC236}">
                <a16:creationId xmlns:a16="http://schemas.microsoft.com/office/drawing/2014/main" id="{CB835ECC-858F-4752-BAF6-943A93082B26}"/>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86550" y="2195512"/>
            <a:ext cx="1714500" cy="2466975"/>
          </a:xfrm>
          <a:prstGeom prst="rect">
            <a:avLst/>
          </a:prstGeom>
        </p:spPr>
      </p:pic>
      <p:sp>
        <p:nvSpPr>
          <p:cNvPr id="9" name="Slide Number Placeholder 8">
            <a:extLst>
              <a:ext uri="{FF2B5EF4-FFF2-40B4-BE49-F238E27FC236}">
                <a16:creationId xmlns:a16="http://schemas.microsoft.com/office/drawing/2014/main" id="{79A90096-A198-4561-A9AB-591F6415C636}"/>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6</a:t>
            </a:fld>
            <a:endParaRPr lang="en-US"/>
          </a:p>
        </p:txBody>
      </p:sp>
    </p:spTree>
    <p:extLst>
      <p:ext uri="{BB962C8B-B14F-4D97-AF65-F5344CB8AC3E}">
        <p14:creationId xmlns:p14="http://schemas.microsoft.com/office/powerpoint/2010/main" val="70792680"/>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n-US"/>
              <a:t>¿Por qué ICS? </a:t>
            </a:r>
          </a:p>
        </p:txBody>
      </p:sp>
      <p:sp>
        <p:nvSpPr>
          <p:cNvPr id="3" name="Content Placeholder 2">
            <a:extLst>
              <a:ext uri="{FF2B5EF4-FFF2-40B4-BE49-F238E27FC236}">
                <a16:creationId xmlns:a16="http://schemas.microsoft.com/office/drawing/2014/main" id="{E247D503-8979-4712-8680-311ADDEE8D29}"/>
              </a:ext>
            </a:extLst>
          </p:cNvPr>
          <p:cNvSpPr>
            <a:spLocks noGrp="1"/>
          </p:cNvSpPr>
          <p:nvPr>
            <p:ph sz="quarter" idx="13"/>
          </p:nvPr>
        </p:nvSpPr>
        <p:spPr/>
        <p:txBody>
          <a:bodyPr>
            <a:normAutofit fontScale="92500" lnSpcReduction="20000"/>
          </a:bodyPr>
          <a:lstStyle/>
          <a:p>
            <a:pPr>
              <a:spcBef>
                <a:spcPct val="100000"/>
              </a:spcBef>
              <a:buSzPct val="99000"/>
            </a:pPr>
            <a:r>
              <a:rPr lang="es-ES" kern="1200">
                <a:sym typeface="Arial"/>
              </a:rPr>
              <a:t>Todos los niveles de gobierno, el sector privado y las agencias no gubernamentales deben estar preparados para prevenir, proteger, mitigar, responder y recuperarse de un amplio espectro de eventos importantes y desastres naturales que superan las capacidades de cualquier entidad. Las amenazas de desastres naturales y eventos causados ​​por el hombre, como el terrorismo, requieren un enfoque nacional unificado y coordinado para la planificación y la gestión de incidentes domésticos. </a:t>
            </a:r>
            <a:endParaRPr lang="en-US"/>
          </a:p>
        </p:txBody>
      </p:sp>
      <p:pic>
        <p:nvPicPr>
          <p:cNvPr id="8" name="Content Placeholder 7" descr="Firefighters and military personnel unfurl a flag at the site of the September 11, 2001, attack on the Pentagon.">
            <a:extLst>
              <a:ext uri="{FF2B5EF4-FFF2-40B4-BE49-F238E27FC236}">
                <a16:creationId xmlns:a16="http://schemas.microsoft.com/office/drawing/2014/main" id="{2F0F913B-ACEE-4A80-AB37-5AE9816CBAD5}"/>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6686550" y="2338387"/>
            <a:ext cx="1714500" cy="2181225"/>
          </a:xfrm>
          <a:prstGeom prst="rect">
            <a:avLst/>
          </a:prstGeom>
        </p:spPr>
      </p:pic>
      <p:sp>
        <p:nvSpPr>
          <p:cNvPr id="9" name="Slide Number Placeholder 8">
            <a:extLst>
              <a:ext uri="{FF2B5EF4-FFF2-40B4-BE49-F238E27FC236}">
                <a16:creationId xmlns:a16="http://schemas.microsoft.com/office/drawing/2014/main" id="{D81F1C4B-B9AA-42BE-872A-9614775021DD}"/>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7</a:t>
            </a:fld>
            <a:endParaRPr lang="en-US"/>
          </a:p>
        </p:txBody>
      </p:sp>
    </p:spTree>
    <p:extLst>
      <p:ext uri="{BB962C8B-B14F-4D97-AF65-F5344CB8AC3E}">
        <p14:creationId xmlns:p14="http://schemas.microsoft.com/office/powerpoint/2010/main" val="425957134"/>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Directivas presidenciales de seguridad nacional </a:t>
            </a:r>
            <a:endParaRPr lang="en-US"/>
          </a:p>
        </p:txBody>
      </p:sp>
      <p:sp>
        <p:nvSpPr>
          <p:cNvPr id="3" name="Content Placeholder 2">
            <a:extLst>
              <a:ext uri="{FF2B5EF4-FFF2-40B4-BE49-F238E27FC236}">
                <a16:creationId xmlns:a16="http://schemas.microsoft.com/office/drawing/2014/main" id="{C7996745-363E-4E42-9853-608D85DCB999}"/>
              </a:ext>
            </a:extLst>
          </p:cNvPr>
          <p:cNvSpPr>
            <a:spLocks noGrp="1"/>
          </p:cNvSpPr>
          <p:nvPr>
            <p:ph sz="quarter" idx="13"/>
          </p:nvPr>
        </p:nvSpPr>
        <p:spPr/>
        <p:txBody>
          <a:bodyPr>
            <a:normAutofit fontScale="55000" lnSpcReduction="20000"/>
          </a:bodyPr>
          <a:lstStyle/>
          <a:p>
            <a:pPr fontAlgn="auto">
              <a:spcBef>
                <a:spcPct val="100000"/>
              </a:spcBef>
              <a:spcAft>
                <a:spcPts val="0"/>
              </a:spcAft>
              <a:buSzPct val="99000"/>
              <a:tabLst/>
            </a:pPr>
            <a:r>
              <a:rPr lang="es-ES" b="1" kern="1200">
                <a:sym typeface="Arial"/>
              </a:rPr>
              <a:t>HSPD-5</a:t>
            </a:r>
            <a:r>
              <a:rPr lang="es-ES" kern="1200">
                <a:sym typeface="Arial"/>
              </a:rPr>
              <a:t>, </a:t>
            </a:r>
            <a:r>
              <a:rPr lang="es-ES" b="1" kern="1200">
                <a:sym typeface="Arial"/>
              </a:rPr>
              <a:t>Gestión de incidentes domésticos</a:t>
            </a:r>
            <a:r>
              <a:rPr lang="es-ES" kern="1200">
                <a:sym typeface="Arial"/>
              </a:rPr>
              <a:t>, identificó pasos para mejorar la coordinación en respuesta a los incidentes. Se requirió que el Departamento de Seguridad Nacional (DHS) coordinara con otros departamentos y agencias federales y los gobiernos estatales, locales y tribales para establecer un Marco de Respuesta Nacional (NRF) y un Sistema Nacional de Gestión de Incidentes (NIMS).</a:t>
            </a:r>
          </a:p>
          <a:p>
            <a:pPr fontAlgn="auto">
              <a:spcBef>
                <a:spcPct val="100000"/>
              </a:spcBef>
              <a:spcAft>
                <a:spcPts val="0"/>
              </a:spcAft>
              <a:buSzPct val="99000"/>
              <a:tabLst/>
            </a:pPr>
            <a:r>
              <a:rPr lang="es-ES" b="1" kern="1200">
                <a:sym typeface="Arial"/>
              </a:rPr>
              <a:t>HSPD-8,</a:t>
            </a:r>
            <a:r>
              <a:rPr lang="es-ES" kern="1200">
                <a:sym typeface="Arial"/>
              </a:rPr>
              <a:t> </a:t>
            </a:r>
            <a:r>
              <a:rPr lang="es-ES" b="1" kern="1200">
                <a:sym typeface="Arial"/>
              </a:rPr>
              <a:t>National Preparedness</a:t>
            </a:r>
            <a:r>
              <a:rPr lang="es-ES" kern="1200">
                <a:sym typeface="Arial"/>
              </a:rPr>
              <a:t>, ordenó al DHS liderar una iniciativa nacional para desarrollar un Sistema Nacional de Preparación, un enfoque común y unificado para “fortalecer la preparación de los Estados Unidos para prevenir y responder a ataques terroristas internos amenazados o reales, desastres mayores, y otras emergencias ".</a:t>
            </a:r>
          </a:p>
          <a:p>
            <a:pPr fontAlgn="auto">
              <a:spcBef>
                <a:spcPct val="100000"/>
              </a:spcBef>
              <a:spcAft>
                <a:spcPts val="0"/>
              </a:spcAft>
              <a:buSzPct val="99000"/>
              <a:tabLst/>
            </a:pPr>
            <a:r>
              <a:rPr lang="es-ES" kern="1200">
                <a:sym typeface="Arial"/>
              </a:rPr>
              <a:t>La Directiva de Política Presidencial 8 (PPD-8), Preparación Nacional, describe el enfoque de la Nación para la preparación, uno que involucra a toda la comunidad, incluidos individuos, empresas, organizaciones comunitarias y religiosas, escuelas, tribus y todos los niveles de gobierno ( Federal, estatal, local, tribal y territorial).</a:t>
            </a:r>
          </a:p>
          <a:p>
            <a:pPr fontAlgn="auto">
              <a:spcBef>
                <a:spcPct val="100000"/>
              </a:spcBef>
              <a:spcAft>
                <a:spcPts val="0"/>
              </a:spcAft>
              <a:buSzPct val="99000"/>
              <a:tabLst/>
            </a:pPr>
            <a:r>
              <a:rPr lang="es-ES" kern="1200">
                <a:sym typeface="Arial"/>
              </a:rPr>
              <a:t> </a:t>
            </a:r>
            <a:endParaRPr lang="en-US"/>
          </a:p>
        </p:txBody>
      </p:sp>
      <p:pic>
        <p:nvPicPr>
          <p:cNvPr id="8" name="Content Placeholder 7" descr="Presidential Seal with overlay of HSPD-8">
            <a:extLst>
              <a:ext uri="{FF2B5EF4-FFF2-40B4-BE49-F238E27FC236}">
                <a16:creationId xmlns:a16="http://schemas.microsoft.com/office/drawing/2014/main" id="{CC1A0382-87B8-4D7F-A7CE-8450F8A9B982}"/>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7067550" y="2952750"/>
            <a:ext cx="952500" cy="952500"/>
          </a:xfrm>
          <a:prstGeom prst="rect">
            <a:avLst/>
          </a:prstGeom>
        </p:spPr>
      </p:pic>
      <p:sp>
        <p:nvSpPr>
          <p:cNvPr id="9" name="Slide Number Placeholder 8">
            <a:extLst>
              <a:ext uri="{FF2B5EF4-FFF2-40B4-BE49-F238E27FC236}">
                <a16:creationId xmlns:a16="http://schemas.microsoft.com/office/drawing/2014/main" id="{66981120-51CE-41B4-A957-C4AADC0E68DD}"/>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8</a:t>
            </a:fld>
            <a:endParaRPr lang="en-US"/>
          </a:p>
        </p:txBody>
      </p:sp>
    </p:spTree>
    <p:extLst>
      <p:ext uri="{BB962C8B-B14F-4D97-AF65-F5344CB8AC3E}">
        <p14:creationId xmlns:p14="http://schemas.microsoft.com/office/powerpoint/2010/main" val="1604452403"/>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spcBef>
                <a:spcPct val="100000"/>
              </a:spcBef>
              <a:buSzPct val="99000"/>
            </a:pPr>
            <a:r>
              <a:rPr lang="es-ES"/>
              <a:t>Descripción del Sistema Nacional de Gestión de Incidentes (NIMS) </a:t>
            </a:r>
            <a:endParaRPr lang="en-US"/>
          </a:p>
        </p:txBody>
      </p:sp>
      <p:sp>
        <p:nvSpPr>
          <p:cNvPr id="3" name="Content Placeholder 2">
            <a:extLst>
              <a:ext uri="{FF2B5EF4-FFF2-40B4-BE49-F238E27FC236}">
                <a16:creationId xmlns:a16="http://schemas.microsoft.com/office/drawing/2014/main" id="{FF7B8F99-59F5-458A-9B5B-08825F7F6928}"/>
              </a:ext>
            </a:extLst>
          </p:cNvPr>
          <p:cNvSpPr>
            <a:spLocks noGrp="1"/>
          </p:cNvSpPr>
          <p:nvPr>
            <p:ph sz="quarter" idx="13"/>
          </p:nvPr>
        </p:nvSpPr>
        <p:spPr/>
        <p:txBody>
          <a:bodyPr>
            <a:normAutofit fontScale="77500" lnSpcReduction="20000"/>
          </a:bodyPr>
          <a:lstStyle/>
          <a:p>
            <a:pPr fontAlgn="auto">
              <a:spcBef>
                <a:spcPct val="100000"/>
              </a:spcBef>
              <a:spcAft>
                <a:spcPts val="0"/>
              </a:spcAft>
              <a:buSzPct val="99000"/>
              <a:tabLst/>
            </a:pPr>
            <a:r>
              <a:rPr lang="es-ES" kern="1200" dirty="0">
                <a:sym typeface="Arial"/>
              </a:rPr>
              <a:t>NIMS proporciona un marco coherente para la gestión de incidentes en todos los niveles jurisdiccionales, independientemente de la causa, el tamaño o la complejidad del incidente. </a:t>
            </a:r>
          </a:p>
          <a:p>
            <a:pPr fontAlgn="auto">
              <a:spcBef>
                <a:spcPct val="100000"/>
              </a:spcBef>
              <a:spcAft>
                <a:spcPts val="0"/>
              </a:spcAft>
              <a:buSzPct val="99000"/>
              <a:tabLst/>
            </a:pPr>
            <a:r>
              <a:rPr lang="es-ES" kern="1200" dirty="0">
                <a:sym typeface="Arial"/>
              </a:rPr>
              <a:t>NIMS proporciona a los primeros socorristas y autoridades de la Nación la misma base para la gestión de incidentes en ataques terroristas, desastres naturales y otras emergencias. </a:t>
            </a:r>
            <a:endParaRPr lang="en-US" b="1" kern="1200" dirty="0">
              <a:sym typeface="Arial"/>
            </a:endParaRPr>
          </a:p>
          <a:p>
            <a:pPr fontAlgn="auto">
              <a:spcBef>
                <a:spcPct val="100000"/>
              </a:spcBef>
              <a:spcAft>
                <a:spcPts val="0"/>
              </a:spcAft>
              <a:buSzPct val="99000"/>
              <a:tabLst/>
            </a:pPr>
            <a:endParaRPr lang="en-US" dirty="0"/>
          </a:p>
        </p:txBody>
      </p:sp>
      <p:pic>
        <p:nvPicPr>
          <p:cNvPr id="10" name="Content Placeholder 9" descr="National Incident Management System, Third Edition October 2017, U.S. Department of Homeland Security Seal, Federal Emergency Management Agency (FEMA).">
            <a:extLst>
              <a:ext uri="{FF2B5EF4-FFF2-40B4-BE49-F238E27FC236}">
                <a16:creationId xmlns:a16="http://schemas.microsoft.com/office/drawing/2014/main" id="{FE1837BF-04CD-41FF-83BC-FF7D3958B0EE}"/>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5515114" y="2005191"/>
            <a:ext cx="2228571" cy="2857143"/>
          </a:xfrm>
          <a:prstGeom prst="rect">
            <a:avLst/>
          </a:prstGeom>
        </p:spPr>
      </p:pic>
      <p:sp>
        <p:nvSpPr>
          <p:cNvPr id="11" name="Slide Number Placeholder 10">
            <a:extLst>
              <a:ext uri="{FF2B5EF4-FFF2-40B4-BE49-F238E27FC236}">
                <a16:creationId xmlns:a16="http://schemas.microsoft.com/office/drawing/2014/main" id="{3AE1F541-BE88-4319-AE84-CB3CAE7893EC}"/>
              </a:ext>
            </a:extLst>
          </p:cNvPr>
          <p:cNvSpPr>
            <a:spLocks noGrp="1"/>
          </p:cNvSpPr>
          <p:nvPr>
            <p:ph type="sldNum" sz="quarter" idx="12"/>
          </p:nvPr>
        </p:nvSpPr>
        <p:spPr/>
        <p:txBody>
          <a:bodyPr/>
          <a:lstStyle/>
          <a:p>
            <a:pPr>
              <a:spcBef>
                <a:spcPts val="100"/>
              </a:spcBef>
              <a:buSzPct val="99000"/>
            </a:pPr>
            <a:fld id="{6278378E-C263-4D0E-A0D7-D30255E8B74A}" type="slidenum">
              <a:rPr lang="en-US" smtClean="0"/>
              <a:pPr>
                <a:spcBef>
                  <a:spcPts val="100"/>
                </a:spcBef>
                <a:buSzPct val="99000"/>
              </a:pPr>
              <a:t>9</a:t>
            </a:fld>
            <a:endParaRPr lang="en-US"/>
          </a:p>
        </p:txBody>
      </p:sp>
    </p:spTree>
    <p:extLst>
      <p:ext uri="{BB962C8B-B14F-4D97-AF65-F5344CB8AC3E}">
        <p14:creationId xmlns:p14="http://schemas.microsoft.com/office/powerpoint/2010/main" val="467680397"/>
      </p:ext>
    </p:extLst>
  </p:cSld>
  <p:clrMapOvr>
    <a:masterClrMapping/>
  </p:clrMapOvr>
  <p:transition>
    <p:wipe dir="r"/>
  </p:transition>
</p:sld>
</file>

<file path=ppt/theme/theme1.xml><?xml version="1.0" encoding="utf-8"?>
<a:theme xmlns:a="http://schemas.openxmlformats.org/drawingml/2006/main" name="EMI_PPT">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_PPT_V6.potx" id="{87FA236F-5E7C-4F8D-BD1E-D26C03F4BCD1}" vid="{D5C7932F-4394-40C8-ABE7-3049CD3103A1}"/>
    </a:ext>
  </a:extLst>
</a:theme>
</file>

<file path=docProps/app.xml><?xml version="1.0" encoding="utf-8"?>
<Properties xmlns="http://schemas.openxmlformats.org/officeDocument/2006/extended-properties" xmlns:vt="http://schemas.openxmlformats.org/officeDocument/2006/docPropsVTypes">
  <Template>EMI_PPT_V7</Template>
  <TotalTime>0</TotalTime>
  <Words>1636</Words>
  <Application>Microsoft Office PowerPoint</Application>
  <PresentationFormat>On-screen Show (4:3)</PresentationFormat>
  <Paragraphs>115</Paragraphs>
  <Slides>18</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Times New Roman</vt:lpstr>
      <vt:lpstr>Wingdings</vt:lpstr>
      <vt:lpstr>EMI_PPT</vt:lpstr>
      <vt:lpstr>Curso de bienvenida </vt:lpstr>
      <vt:lpstr>Objetivos del Curso </vt:lpstr>
      <vt:lpstr>Presentaciones de estudiantes </vt:lpstr>
      <vt:lpstr>Estructura del curso </vt:lpstr>
      <vt:lpstr>Objetivos de la unidad </vt:lpstr>
      <vt:lpstr>Sistema de Comando de Incidentes (ICS) </vt:lpstr>
      <vt:lpstr>¿Por qué ICS? </vt:lpstr>
      <vt:lpstr>Directivas presidenciales de seguridad nacional </vt:lpstr>
      <vt:lpstr>Descripción del Sistema Nacional de Gestión de Incidentes (NIMS) </vt:lpstr>
      <vt:lpstr>Componentes principales de NIMS </vt:lpstr>
      <vt:lpstr>Características de la gestión de NIMS: Descripción general</vt:lpstr>
      <vt:lpstr>Complete los espacios en blanco a continuación con Cadena de comando, Comando unificado o Unidad de comando. </vt:lpstr>
      <vt:lpstr>La función de comando debe establecerse claramente desde el comienzo de un incidente. Cuando el comando se transfiere, el proceso debe incluir:  </vt:lpstr>
      <vt:lpstr>PowerPoint Presentation</vt:lpstr>
      <vt:lpstr>PowerPoint Presentation</vt:lpstr>
      <vt:lpstr>PowerPoint Presentation</vt:lpstr>
      <vt:lpstr>Recursos adicionales </vt:lpstr>
      <vt:lpstr>Completar la lección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2021-04-30T14:39:05Z</dcterms:created>
  <dcterms:modified xsi:type="dcterms:W3CDTF">2021-04-30T17:35:57Z</dcterms:modified>
</cp:coreProperties>
</file>